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349" r:id="rId5"/>
    <p:sldId id="259" r:id="rId6"/>
    <p:sldId id="350" r:id="rId7"/>
    <p:sldId id="348" r:id="rId8"/>
    <p:sldId id="351" r:id="rId9"/>
    <p:sldId id="260" r:id="rId10"/>
    <p:sldId id="261" r:id="rId11"/>
    <p:sldId id="262" r:id="rId12"/>
    <p:sldId id="263" r:id="rId13"/>
    <p:sldId id="264" r:id="rId14"/>
    <p:sldId id="265" r:id="rId15"/>
    <p:sldId id="266" r:id="rId16"/>
    <p:sldId id="267" r:id="rId17"/>
    <p:sldId id="269" r:id="rId18"/>
    <p:sldId id="268" r:id="rId19"/>
    <p:sldId id="270" r:id="rId20"/>
    <p:sldId id="271" r:id="rId21"/>
    <p:sldId id="272" r:id="rId22"/>
    <p:sldId id="273" r:id="rId23"/>
    <p:sldId id="274" r:id="rId24"/>
    <p:sldId id="275" r:id="rId25"/>
    <p:sldId id="276" r:id="rId26"/>
    <p:sldId id="277" r:id="rId27"/>
    <p:sldId id="339" r:id="rId28"/>
    <p:sldId id="279" r:id="rId29"/>
    <p:sldId id="280" r:id="rId30"/>
    <p:sldId id="281" r:id="rId31"/>
    <p:sldId id="282" r:id="rId32"/>
    <p:sldId id="283" r:id="rId33"/>
    <p:sldId id="284" r:id="rId34"/>
    <p:sldId id="285" r:id="rId35"/>
    <p:sldId id="286" r:id="rId36"/>
    <p:sldId id="340" r:id="rId37"/>
    <p:sldId id="287" r:id="rId38"/>
    <p:sldId id="288" r:id="rId39"/>
    <p:sldId id="289" r:id="rId40"/>
    <p:sldId id="290" r:id="rId41"/>
    <p:sldId id="291" r:id="rId42"/>
    <p:sldId id="341" r:id="rId43"/>
    <p:sldId id="292" r:id="rId44"/>
    <p:sldId id="293" r:id="rId45"/>
    <p:sldId id="294" r:id="rId46"/>
    <p:sldId id="295" r:id="rId47"/>
    <p:sldId id="296" r:id="rId48"/>
    <p:sldId id="297" r:id="rId49"/>
    <p:sldId id="342" r:id="rId50"/>
    <p:sldId id="298" r:id="rId51"/>
    <p:sldId id="343" r:id="rId52"/>
    <p:sldId id="299" r:id="rId53"/>
    <p:sldId id="300" r:id="rId54"/>
    <p:sldId id="301" r:id="rId55"/>
    <p:sldId id="302" r:id="rId56"/>
    <p:sldId id="303" r:id="rId57"/>
    <p:sldId id="304" r:id="rId58"/>
    <p:sldId id="305" r:id="rId59"/>
    <p:sldId id="306" r:id="rId60"/>
    <p:sldId id="307" r:id="rId61"/>
    <p:sldId id="344"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5" r:id="rId80"/>
    <p:sldId id="326" r:id="rId81"/>
    <p:sldId id="327" r:id="rId82"/>
    <p:sldId id="328" r:id="rId83"/>
    <p:sldId id="329" r:id="rId84"/>
    <p:sldId id="330" r:id="rId85"/>
    <p:sldId id="345" r:id="rId86"/>
    <p:sldId id="331" r:id="rId87"/>
    <p:sldId id="332" r:id="rId88"/>
    <p:sldId id="333" r:id="rId89"/>
    <p:sldId id="346" r:id="rId90"/>
    <p:sldId id="334" r:id="rId91"/>
    <p:sldId id="335" r:id="rId92"/>
    <p:sldId id="336" r:id="rId93"/>
    <p:sldId id="337" r:id="rId94"/>
    <p:sldId id="338" r:id="rId95"/>
    <p:sldId id="347" r:id="rId9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horzBarState="maximized">
    <p:restoredLeft sz="19706" autoAdjust="0"/>
    <p:restoredTop sz="94660"/>
  </p:normalViewPr>
  <p:slideViewPr>
    <p:cSldViewPr>
      <p:cViewPr varScale="1">
        <p:scale>
          <a:sx n="74" d="100"/>
          <a:sy n="74" d="100"/>
        </p:scale>
        <p:origin x="109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11E6FB4-5F1D-49ED-B424-8D982D4B5307}" type="datetimeFigureOut">
              <a:rPr lang="en-US" smtClean="0"/>
              <a:t>11/17/2020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5E095C-BBB4-4A1A-B0A0-05731C5D3DD0}" type="slidenum">
              <a:rPr lang="en-US" smtClean="0"/>
              <a:t>‹#›</a:t>
            </a:fld>
            <a:endParaRPr lang="en-US" dirty="0"/>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1E6FB4-5F1D-49ED-B424-8D982D4B5307}" type="datetimeFigureOut">
              <a:rPr lang="en-US" smtClean="0"/>
              <a:t>11/17/2020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5E095C-BBB4-4A1A-B0A0-05731C5D3DD0}"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11E6FB4-5F1D-49ED-B424-8D982D4B5307}" type="datetimeFigureOut">
              <a:rPr lang="en-US" smtClean="0"/>
              <a:t>11/17/2020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5E095C-BBB4-4A1A-B0A0-05731C5D3DD0}"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11E6FB4-5F1D-49ED-B424-8D982D4B5307}" type="datetimeFigureOut">
              <a:rPr lang="en-US" smtClean="0"/>
              <a:t>11/17/2020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5E095C-BBB4-4A1A-B0A0-05731C5D3DD0}" type="slidenum">
              <a:rPr lang="en-US" smtClean="0"/>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11E6FB4-5F1D-49ED-B424-8D982D4B5307}" type="datetimeFigureOut">
              <a:rPr lang="en-US" smtClean="0"/>
              <a:t>11/17/2020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35E095C-BBB4-4A1A-B0A0-05731C5D3DD0}"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11E6FB4-5F1D-49ED-B424-8D982D4B5307}" type="datetimeFigureOut">
              <a:rPr lang="en-US" smtClean="0"/>
              <a:t>11/17/2020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5E095C-BBB4-4A1A-B0A0-05731C5D3DD0}" type="slidenum">
              <a:rPr lang="en-US" smtClean="0"/>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11E6FB4-5F1D-49ED-B424-8D982D4B5307}" type="datetimeFigureOut">
              <a:rPr lang="en-US" smtClean="0"/>
              <a:t>11/17/2020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35E095C-BBB4-4A1A-B0A0-05731C5D3DD0}" type="slidenum">
              <a:rPr lang="en-US" smtClean="0"/>
              <a:t>‹#›</a:t>
            </a:fld>
            <a:endParaRPr lang="en-US" dirty="0"/>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11E6FB4-5F1D-49ED-B424-8D982D4B5307}" type="datetimeFigureOut">
              <a:rPr lang="en-US" smtClean="0"/>
              <a:t>11/17/2020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35E095C-BBB4-4A1A-B0A0-05731C5D3DD0}"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1E6FB4-5F1D-49ED-B424-8D982D4B5307}" type="datetimeFigureOut">
              <a:rPr lang="en-US" smtClean="0"/>
              <a:t>11/17/2020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35E095C-BBB4-4A1A-B0A0-05731C5D3DD0}"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1E6FB4-5F1D-49ED-B424-8D982D4B5307}" type="datetimeFigureOut">
              <a:rPr lang="en-US" smtClean="0"/>
              <a:t>11/17/2020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5E095C-BBB4-4A1A-B0A0-05731C5D3DD0}"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1E6FB4-5F1D-49ED-B424-8D982D4B5307}" type="datetimeFigureOut">
              <a:rPr lang="en-US" smtClean="0"/>
              <a:t>11/17/2020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35E095C-BBB4-4A1A-B0A0-05731C5D3DD0}" type="slidenum">
              <a:rPr lang="en-US" smtClean="0"/>
              <a:t>‹#›</a:t>
            </a:fld>
            <a:endParaRPr lang="en-US" dirty="0"/>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11E6FB4-5F1D-49ED-B424-8D982D4B5307}" type="datetimeFigureOut">
              <a:rPr lang="en-US" smtClean="0"/>
              <a:t>11/17/2020</a:t>
            </a:fld>
            <a:endParaRPr lang="en-US" dirty="0"/>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35E095C-BBB4-4A1A-B0A0-05731C5D3DD0}"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1"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2860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r" defTabSz="914400" rtl="1"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9632" y="717282"/>
            <a:ext cx="6696744" cy="4295894"/>
          </a:xfrm>
        </p:spPr>
        <p:txBody>
          <a:bodyPr/>
          <a:lstStyle/>
          <a:p>
            <a:pPr marL="182880" indent="0">
              <a:buNone/>
            </a:pPr>
            <a:endParaRPr lang="en-US" dirty="0"/>
          </a:p>
        </p:txBody>
      </p:sp>
      <p:pic>
        <p:nvPicPr>
          <p:cNvPr id="5"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712477"/>
            <a:ext cx="8214508" cy="5164795"/>
          </a:xfrm>
          <a:prstGeom prst="rect">
            <a:avLst/>
          </a:prstGeom>
        </p:spPr>
      </p:pic>
    </p:spTree>
    <p:extLst>
      <p:ext uri="{BB962C8B-B14F-4D97-AF65-F5344CB8AC3E}">
        <p14:creationId xmlns:p14="http://schemas.microsoft.com/office/powerpoint/2010/main" val="32194565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23528" y="476672"/>
            <a:ext cx="8496944" cy="5616624"/>
          </a:xfrm>
        </p:spPr>
        <p:txBody>
          <a:bodyPr>
            <a:normAutofit lnSpcReduction="10000"/>
          </a:bodyPr>
          <a:lstStyle/>
          <a:p>
            <a:pPr marL="45720" lvl="0" indent="0" algn="ctr">
              <a:buNone/>
            </a:pPr>
            <a:endParaRPr lang="en-US" sz="2400" b="1" u="sng" dirty="0" smtClean="0">
              <a:cs typeface="B Titr" panose="00000700000000000000" pitchFamily="2" charset="-78"/>
            </a:endParaRPr>
          </a:p>
          <a:p>
            <a:pPr marL="45720" lvl="0" indent="0" algn="ctr">
              <a:buNone/>
            </a:pPr>
            <a:r>
              <a:rPr lang="fa-IR" sz="2400" b="1" u="sng" dirty="0" smtClean="0">
                <a:solidFill>
                  <a:schemeClr val="accent6"/>
                </a:solidFill>
                <a:cs typeface="B Titr" panose="00000700000000000000" pitchFamily="2" charset="-78"/>
              </a:rPr>
              <a:t>ﺧﻮدﮐﺸﯽ </a:t>
            </a:r>
            <a:r>
              <a:rPr lang="fa-IR" sz="2400" b="1" u="sng" dirty="0">
                <a:solidFill>
                  <a:schemeClr val="accent6"/>
                </a:solidFill>
                <a:cs typeface="B Titr" panose="00000700000000000000" pitchFamily="2" charset="-78"/>
              </a:rPr>
              <a:t>:</a:t>
            </a:r>
            <a:r>
              <a:rPr lang="fa-IR" sz="2400" b="1" dirty="0">
                <a:solidFill>
                  <a:schemeClr val="accent6"/>
                </a:solidFill>
                <a:cs typeface="B Titr" panose="00000700000000000000" pitchFamily="2" charset="-78"/>
              </a:rPr>
              <a:t> </a:t>
            </a:r>
            <a:endParaRPr lang="en-US" sz="2400" dirty="0">
              <a:solidFill>
                <a:schemeClr val="accent6"/>
              </a:solidFill>
              <a:cs typeface="B Titr" panose="00000700000000000000" pitchFamily="2" charset="-78"/>
            </a:endParaRPr>
          </a:p>
          <a:p>
            <a:pPr marL="45720" indent="0">
              <a:buNone/>
            </a:pPr>
            <a:endParaRPr lang="en-US" dirty="0" smtClean="0"/>
          </a:p>
          <a:p>
            <a:pPr marL="45720" indent="0">
              <a:buNone/>
            </a:pPr>
            <a:r>
              <a:rPr lang="fa-IR" sz="2800" b="1" dirty="0" smtClean="0">
                <a:cs typeface="B Nazanin" panose="00000400000000000000" pitchFamily="2" charset="-78"/>
              </a:rPr>
              <a:t>ﻣﺮگ </a:t>
            </a:r>
            <a:r>
              <a:rPr lang="fa-IR" sz="2800" b="1" dirty="0">
                <a:cs typeface="B Nazanin" panose="00000400000000000000" pitchFamily="2" charset="-78"/>
              </a:rPr>
              <a:t>ﻧﺎﺷﯽ از آﺳﯿﺐ رﺳﺎﻧﺪن، ﻣﺴﻤﻮم ﮐﺮدن و ﯾﺎ ﺧﻔﻪ ﮐﺮدن ﺧﻮد وﻗﺘﯽ ﮐﻪ ﺷﻮاﻫﺪ ﻣﻮﺟﻮد ﺣﺎﮐﯽ از آن  اﺳﺖ ﮐﻪ اﯾﻦ ﮐﺎر </a:t>
            </a:r>
            <a:r>
              <a:rPr lang="fa-IR" sz="2800" b="1" u="sng" dirty="0">
                <a:cs typeface="B Nazanin" panose="00000400000000000000" pitchFamily="2" charset="-78"/>
              </a:rPr>
              <a:t>ﺗﻮﺳﻂ ﺧﻮد ﻓﺮد</a:t>
            </a:r>
            <a:r>
              <a:rPr lang="fa-IR" sz="2800" b="1" dirty="0">
                <a:cs typeface="B Nazanin" panose="00000400000000000000" pitchFamily="2" charset="-78"/>
              </a:rPr>
              <a:t> اﻧﺠﺎم ﺷﺪه </a:t>
            </a:r>
            <a:r>
              <a:rPr lang="fa-IR" sz="2800" b="1" u="sng" dirty="0">
                <a:cs typeface="B Nazanin" panose="00000400000000000000" pitchFamily="2" charset="-78"/>
              </a:rPr>
              <a:t>و ﻗﺼﺪ ﮐﺸﺘﻦ ﺧﻮد </a:t>
            </a:r>
            <a:r>
              <a:rPr lang="fa-IR" sz="2800" b="1" dirty="0">
                <a:cs typeface="B Nazanin" panose="00000400000000000000" pitchFamily="2" charset="-78"/>
              </a:rPr>
              <a:t>را داﺷﺘﻪ اﺳﺖ</a:t>
            </a:r>
            <a:r>
              <a:rPr lang="fa-IR" sz="2800" b="1" dirty="0" smtClean="0">
                <a:cs typeface="B Nazanin" panose="00000400000000000000" pitchFamily="2" charset="-78"/>
              </a:rPr>
              <a:t>.</a:t>
            </a:r>
            <a:endParaRPr lang="en-US" sz="2800" b="1" dirty="0" smtClean="0">
              <a:cs typeface="B Nazanin" panose="00000400000000000000" pitchFamily="2" charset="-78"/>
            </a:endParaRPr>
          </a:p>
          <a:p>
            <a:pPr marL="45720" indent="0">
              <a:buNone/>
            </a:pPr>
            <a:endParaRPr lang="en-US" dirty="0">
              <a:solidFill>
                <a:schemeClr val="accent6"/>
              </a:solidFill>
            </a:endParaRPr>
          </a:p>
          <a:p>
            <a:pPr marL="45720" lvl="0" indent="0" algn="ctr">
              <a:buNone/>
            </a:pPr>
            <a:r>
              <a:rPr lang="fa-IR" sz="2400" b="1" u="sng" dirty="0">
                <a:solidFill>
                  <a:schemeClr val="accent6"/>
                </a:solidFill>
                <a:cs typeface="B Titr" panose="00000700000000000000" pitchFamily="2" charset="-78"/>
              </a:rPr>
              <a:t>  اﻗﺪام ﺑﻪ ﺧﻮدﮐﺸﯽ :</a:t>
            </a:r>
            <a:endParaRPr lang="en-US" sz="2400" dirty="0">
              <a:solidFill>
                <a:schemeClr val="accent6"/>
              </a:solidFill>
              <a:cs typeface="B Titr" panose="00000700000000000000" pitchFamily="2" charset="-78"/>
            </a:endParaRPr>
          </a:p>
          <a:p>
            <a:pPr marL="45720" indent="0">
              <a:buNone/>
            </a:pPr>
            <a:endParaRPr lang="en-US" dirty="0" smtClean="0"/>
          </a:p>
          <a:p>
            <a:pPr marL="45720" indent="0">
              <a:buNone/>
            </a:pPr>
            <a:r>
              <a:rPr lang="fa-IR" sz="2800" b="1" dirty="0" smtClean="0">
                <a:cs typeface="B Nazanin" panose="00000400000000000000" pitchFamily="2" charset="-78"/>
              </a:rPr>
              <a:t>ﻋﻤﻠﯽ </a:t>
            </a:r>
            <a:r>
              <a:rPr lang="fa-IR" sz="2800" b="1" dirty="0">
                <a:cs typeface="B Nazanin" panose="00000400000000000000" pitchFamily="2" charset="-78"/>
              </a:rPr>
              <a:t>ﮐﻪ ﺗﻮﺳﻂ ﺧﻮد ﻓﺮد ﺑﻪ ﻗﺼﺪﮐﺸﺘﻦ ﺧﻮد اﻧﺠﺎم ﺷﺪه اﺳﺖ </a:t>
            </a:r>
            <a:r>
              <a:rPr lang="fa-IR" sz="2800" b="1" dirty="0" smtClean="0">
                <a:cs typeface="B Nazanin" panose="00000400000000000000" pitchFamily="2" charset="-78"/>
              </a:rPr>
              <a:t>.</a:t>
            </a:r>
          </a:p>
          <a:p>
            <a:pPr marL="45720" indent="0">
              <a:buNone/>
            </a:pPr>
            <a:r>
              <a:rPr lang="fa-IR" sz="2800" b="1" dirty="0" smtClean="0">
                <a:cs typeface="B Nazanin" panose="00000400000000000000" pitchFamily="2" charset="-78"/>
              </a:rPr>
              <a:t>اﯾﻦ </a:t>
            </a:r>
            <a:r>
              <a:rPr lang="fa-IR" sz="2800" b="1" dirty="0">
                <a:cs typeface="B Nazanin" panose="00000400000000000000" pitchFamily="2" charset="-78"/>
              </a:rPr>
              <a:t>ﻋﻤﻞ ﻣﯽ ﺗﻮاﻧﺪ ﻣﻨﺠﺮ ﺑﻪ  آﺳﯿﺐ ﻏﯿﺮ ﮐﺸﻨﺪه ﺷﺪه ﺑﺎﺷﺪ ﯾﺎ آﺳﯿﺒﯽ در ﭘﯽ ﻧﺪاﺷﺘﻪ ﺑﺎﺷﺪ.  </a:t>
            </a:r>
            <a:endParaRPr lang="en-US" sz="2800" b="1" dirty="0">
              <a:cs typeface="B Nazanin" panose="00000400000000000000" pitchFamily="2" charset="-78"/>
            </a:endParaRPr>
          </a:p>
          <a:p>
            <a:pPr marL="45720" indent="0">
              <a:buNone/>
            </a:pPr>
            <a:endParaRPr lang="en-US" sz="2400" dirty="0">
              <a:cs typeface="B Nazanin" panose="00000400000000000000" pitchFamily="2" charset="-78"/>
            </a:endParaRPr>
          </a:p>
        </p:txBody>
      </p:sp>
    </p:spTree>
    <p:extLst>
      <p:ext uri="{BB962C8B-B14F-4D97-AF65-F5344CB8AC3E}">
        <p14:creationId xmlns:p14="http://schemas.microsoft.com/office/powerpoint/2010/main" val="954953353"/>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539552" y="404664"/>
            <a:ext cx="8208912" cy="5688632"/>
          </a:xfrm>
        </p:spPr>
        <p:txBody>
          <a:bodyPr>
            <a:normAutofit fontScale="85000" lnSpcReduction="20000"/>
          </a:bodyPr>
          <a:lstStyle/>
          <a:p>
            <a:pPr marL="45720" lvl="0" indent="0" algn="ctr">
              <a:buNone/>
            </a:pPr>
            <a:endParaRPr lang="en-US" sz="2400" b="1" u="sng" dirty="0" smtClean="0">
              <a:cs typeface="B Titr" panose="00000700000000000000" pitchFamily="2" charset="-78"/>
            </a:endParaRPr>
          </a:p>
          <a:p>
            <a:pPr marL="45720" lvl="0" indent="0" algn="ctr">
              <a:buNone/>
            </a:pPr>
            <a:r>
              <a:rPr lang="fa-IR" sz="2400" b="1" u="sng" dirty="0" smtClean="0">
                <a:solidFill>
                  <a:schemeClr val="accent6"/>
                </a:solidFill>
                <a:cs typeface="B Titr" panose="00000700000000000000" pitchFamily="2" charset="-78"/>
              </a:rPr>
              <a:t>ﻓﺮا </a:t>
            </a:r>
            <a:r>
              <a:rPr lang="fa-IR" sz="2400" b="1" u="sng" dirty="0">
                <a:solidFill>
                  <a:schemeClr val="accent6"/>
                </a:solidFill>
                <a:cs typeface="B Titr" panose="00000700000000000000" pitchFamily="2" charset="-78"/>
              </a:rPr>
              <a:t>ﺧﻮدﮐﺸﯽ : </a:t>
            </a:r>
            <a:endParaRPr lang="en-US" sz="2400" b="1" u="sng" dirty="0" smtClean="0">
              <a:solidFill>
                <a:schemeClr val="accent6"/>
              </a:solidFill>
              <a:cs typeface="B Titr" panose="00000700000000000000" pitchFamily="2" charset="-78"/>
            </a:endParaRPr>
          </a:p>
          <a:p>
            <a:pPr marL="45720" lvl="0" indent="0" algn="ctr">
              <a:buNone/>
            </a:pPr>
            <a:endParaRPr lang="en-US" dirty="0"/>
          </a:p>
          <a:p>
            <a:pPr marL="45720" indent="0">
              <a:lnSpc>
                <a:spcPct val="160000"/>
              </a:lnSpc>
              <a:buNone/>
            </a:pPr>
            <a:r>
              <a:rPr lang="fa-IR" sz="2800" b="1" dirty="0">
                <a:cs typeface="B Nazanin" panose="00000400000000000000" pitchFamily="2" charset="-78"/>
              </a:rPr>
              <a:t>رﻓﺘﺎري ﮐﻪ ﺑﺎﻟﻘﻮه آﺳﯿﺐ رﺳﺎن ﺑﻮده وﻟﯽ </a:t>
            </a:r>
            <a:r>
              <a:rPr lang="fa-IR" sz="2800" b="1" u="sng" dirty="0">
                <a:cs typeface="B Nazanin" panose="00000400000000000000" pitchFamily="2" charset="-78"/>
              </a:rPr>
              <a:t>ﻓﺮد ﻗﺼﺪ ﮐﺸﺘﻦ ﺧﻮد را ﻧﺪاﺷﺘﻪ </a:t>
            </a:r>
            <a:r>
              <a:rPr lang="fa-IR" sz="2800" b="1" dirty="0">
                <a:cs typeface="B Nazanin" panose="00000400000000000000" pitchFamily="2" charset="-78"/>
              </a:rPr>
              <a:t>و ﻫﺪف دﯾﮕﺮي را دﻧﺒﺎل ﻣﯽ ﮐﺮده اﺳﺖ.اﯾﻦ رﻓﺘﺎر ﻣﯽ ﺗﻮاﻧﺪ ﻣﻨﺠﺮ ﺑﻪ آﺳﯿﺐ و ﺣﺘﯽ ﻣﺮگ ﺑﺸﻮد ﯾﺎ ﻧﺸﻮد</a:t>
            </a:r>
            <a:r>
              <a:rPr lang="fa-IR" sz="2800" b="1" dirty="0" smtClean="0">
                <a:cs typeface="B Nazanin" panose="00000400000000000000" pitchFamily="2" charset="-78"/>
              </a:rPr>
              <a:t>.</a:t>
            </a:r>
            <a:endParaRPr lang="en-US" sz="2800" b="1" dirty="0" smtClean="0">
              <a:cs typeface="B Nazanin" panose="00000400000000000000" pitchFamily="2" charset="-78"/>
            </a:endParaRPr>
          </a:p>
          <a:p>
            <a:pPr marL="45720" indent="0">
              <a:buNone/>
            </a:pPr>
            <a:endParaRPr lang="en-US" dirty="0"/>
          </a:p>
          <a:p>
            <a:pPr marL="45720" lvl="0" indent="0" algn="ctr">
              <a:buNone/>
            </a:pPr>
            <a:r>
              <a:rPr lang="fa-IR" sz="2400" b="1" u="sng" dirty="0">
                <a:cs typeface="B Titr" panose="00000700000000000000" pitchFamily="2" charset="-78"/>
              </a:rPr>
              <a:t>  </a:t>
            </a:r>
            <a:r>
              <a:rPr lang="fa-IR" sz="2400" b="1" u="sng" dirty="0">
                <a:solidFill>
                  <a:schemeClr val="accent6"/>
                </a:solidFill>
                <a:cs typeface="B Titr" panose="00000700000000000000" pitchFamily="2" charset="-78"/>
              </a:rPr>
              <a:t>ﺗﻬﺪﯾﺪ ﺑﻪ ﺧﻮدﮐﺸﯽ </a:t>
            </a:r>
            <a:r>
              <a:rPr lang="fa-IR" sz="2400" b="1" u="sng" dirty="0" smtClean="0">
                <a:solidFill>
                  <a:schemeClr val="accent6"/>
                </a:solidFill>
                <a:cs typeface="B Titr" panose="00000700000000000000" pitchFamily="2" charset="-78"/>
              </a:rPr>
              <a:t>:</a:t>
            </a:r>
            <a:endParaRPr lang="en-US" sz="2400" b="1" u="sng" dirty="0" smtClean="0">
              <a:solidFill>
                <a:schemeClr val="accent6"/>
              </a:solidFill>
              <a:cs typeface="B Titr" panose="00000700000000000000" pitchFamily="2" charset="-78"/>
            </a:endParaRPr>
          </a:p>
          <a:p>
            <a:pPr marL="45720" lvl="0" indent="0" algn="ctr">
              <a:buNone/>
            </a:pPr>
            <a:endParaRPr lang="en-US" dirty="0"/>
          </a:p>
          <a:p>
            <a:pPr marL="45720" indent="0">
              <a:lnSpc>
                <a:spcPct val="170000"/>
              </a:lnSpc>
              <a:buNone/>
            </a:pPr>
            <a:r>
              <a:rPr lang="fa-IR" sz="2800" b="1" dirty="0">
                <a:cs typeface="B Nazanin" panose="00000400000000000000" pitchFamily="2" charset="-78"/>
              </a:rPr>
              <a:t>ﻫﺮ رﻓﺘﺎر ﮐﻼﻣﯽ ﯾﺎ ﻏﯿﺮ ﮐﻼﻣﯽ ﮐﻪ ﻓﺮﯾﺎد ﻣﯽ زﻧﺪ </a:t>
            </a:r>
            <a:r>
              <a:rPr lang="fa-IR" sz="2800" b="1" u="sng" dirty="0">
                <a:cs typeface="B Nazanin" panose="00000400000000000000" pitchFamily="2" charset="-78"/>
              </a:rPr>
              <a:t>ﻓﺮد ﻗﺼﺪ ﺻﺪﻣﻪ زدن ﺑﻪ ﺧﻮد را داﺷﺘﻪ</a:t>
            </a:r>
            <a:r>
              <a:rPr lang="fa-IR" sz="2800" b="1" dirty="0">
                <a:cs typeface="B Nazanin" panose="00000400000000000000" pitchFamily="2" charset="-78"/>
              </a:rPr>
              <a:t> و  ﻣﻤﮑﻦ اﺳﺖ ﯾﮏ اﻗﺪام ﺑﻪ ﺧﻮدﮐﺸﯽ ﯾﺎ ﺳﺎﯾﺮ رﻓﺘﺎرﻫﺎي ﻣﺮﺑﻮط ﺑﻪ آن در آﯾﻨﺪه ﻧﺰدﯾﮏ اﺗﻔﺎق اﻓﺘﺪ.  </a:t>
            </a:r>
            <a:endParaRPr lang="en-US" sz="2800" b="1" dirty="0">
              <a:cs typeface="B Nazanin" panose="00000400000000000000" pitchFamily="2" charset="-78"/>
            </a:endParaRPr>
          </a:p>
          <a:p>
            <a:pPr marL="45720" indent="0">
              <a:buNone/>
            </a:pPr>
            <a:endParaRPr lang="en-US" sz="2400" dirty="0">
              <a:cs typeface="B Nazanin" panose="00000400000000000000" pitchFamily="2" charset="-78"/>
            </a:endParaRPr>
          </a:p>
        </p:txBody>
      </p:sp>
    </p:spTree>
    <p:extLst>
      <p:ext uri="{BB962C8B-B14F-4D97-AF65-F5344CB8AC3E}">
        <p14:creationId xmlns:p14="http://schemas.microsoft.com/office/powerpoint/2010/main" val="2695243348"/>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07504" y="260648"/>
            <a:ext cx="8856984" cy="6480720"/>
          </a:xfrm>
        </p:spPr>
        <p:txBody>
          <a:bodyPr>
            <a:normAutofit/>
          </a:bodyPr>
          <a:lstStyle/>
          <a:p>
            <a:pPr marL="45720" lvl="0" indent="0" algn="ctr">
              <a:buNone/>
            </a:pPr>
            <a:r>
              <a:rPr lang="fa-IR" b="1" u="sng" dirty="0">
                <a:solidFill>
                  <a:schemeClr val="accent6"/>
                </a:solidFill>
                <a:cs typeface="B Titr" panose="00000700000000000000" pitchFamily="2" charset="-78"/>
              </a:rPr>
              <a:t>اﻓﮑﺎر ﺧﻮدﮐﺸﯽ </a:t>
            </a:r>
            <a:r>
              <a:rPr lang="fa-IR" b="1" u="sng" dirty="0" smtClean="0">
                <a:solidFill>
                  <a:schemeClr val="accent6"/>
                </a:solidFill>
                <a:cs typeface="B Titr" panose="00000700000000000000" pitchFamily="2" charset="-78"/>
              </a:rPr>
              <a:t>:</a:t>
            </a:r>
            <a:endParaRPr lang="en-US" b="1" u="sng" dirty="0" smtClean="0">
              <a:solidFill>
                <a:schemeClr val="accent6"/>
              </a:solidFill>
              <a:cs typeface="B Titr" panose="00000700000000000000" pitchFamily="2" charset="-78"/>
            </a:endParaRPr>
          </a:p>
          <a:p>
            <a:pPr marL="45720" lvl="0" indent="0">
              <a:buNone/>
            </a:pPr>
            <a:endParaRPr lang="en-US" dirty="0"/>
          </a:p>
          <a:p>
            <a:pPr marL="45720" indent="0">
              <a:buNone/>
            </a:pPr>
            <a:r>
              <a:rPr lang="fa-IR" sz="2800" b="1" dirty="0">
                <a:cs typeface="B Nazanin" panose="00000400000000000000" pitchFamily="2" charset="-78"/>
              </a:rPr>
              <a:t>اﺷﺘﻐﺎل ذﻫﻨﯽ  ﺑﺎ </a:t>
            </a:r>
            <a:r>
              <a:rPr lang="fa-IR" sz="2800" b="1" dirty="0" smtClean="0">
                <a:cs typeface="B Nazanin" panose="00000400000000000000" pitchFamily="2" charset="-78"/>
              </a:rPr>
              <a:t>ﺧﻮدﮐﺸﯽ</a:t>
            </a:r>
            <a:r>
              <a:rPr lang="fa-IR" sz="2800" b="1" dirty="0">
                <a:cs typeface="B Nazanin" panose="00000400000000000000" pitchFamily="2" charset="-78"/>
              </a:rPr>
              <a:t>.</a:t>
            </a:r>
            <a:endParaRPr lang="en-US" sz="2800" b="1" dirty="0" smtClean="0">
              <a:cs typeface="B Nazanin" panose="00000400000000000000" pitchFamily="2" charset="-78"/>
            </a:endParaRPr>
          </a:p>
          <a:p>
            <a:pPr marL="45720" indent="0">
              <a:buNone/>
            </a:pPr>
            <a:endParaRPr lang="en-US" dirty="0"/>
          </a:p>
          <a:p>
            <a:pPr marL="45720" indent="0" algn="ctr">
              <a:buNone/>
            </a:pPr>
            <a:r>
              <a:rPr lang="fa-IR" b="1" u="sng" dirty="0">
                <a:solidFill>
                  <a:schemeClr val="accent6"/>
                </a:solidFill>
                <a:cs typeface="B Titr" panose="00000700000000000000" pitchFamily="2" charset="-78"/>
              </a:rPr>
              <a:t>ﺧﻮد زﻧﯽ ﯾﺎ رﻓﺘﺎرﻫﺎي ﺻﺪﻣﻪ ﺑﻪ ﺧﻮد :</a:t>
            </a:r>
            <a:endParaRPr lang="en-US" b="1" u="sng" dirty="0">
              <a:solidFill>
                <a:schemeClr val="accent6"/>
              </a:solidFill>
              <a:cs typeface="B Titr" panose="00000700000000000000" pitchFamily="2" charset="-78"/>
            </a:endParaRPr>
          </a:p>
          <a:p>
            <a:pPr marL="45720" lvl="0" indent="0" algn="ctr">
              <a:buNone/>
            </a:pPr>
            <a:endParaRPr lang="en-US" dirty="0"/>
          </a:p>
          <a:p>
            <a:pPr marL="45720" indent="0">
              <a:buNone/>
            </a:pPr>
            <a:r>
              <a:rPr lang="fa-IR" sz="2800" b="1" dirty="0">
                <a:cs typeface="B Nazanin" panose="00000400000000000000" pitchFamily="2" charset="-78"/>
              </a:rPr>
              <a:t>ﻫﻤﻪ رﻓﺘﺎرﻫﺎي ﺻﺪﻣﻪ زدن ﻋﻤﺪي ﺑﻪ ﺑﺪن  ﺑﺪون ﻗﺼﺪ ﮐﺸﺘﻦ ﺧﻮد، ﻣﺜﻞ  زدن رگ</a:t>
            </a:r>
            <a:r>
              <a:rPr lang="fa-IR" sz="2800" b="1" dirty="0" smtClean="0">
                <a:cs typeface="B Nazanin" panose="00000400000000000000" pitchFamily="2" charset="-78"/>
              </a:rPr>
              <a:t>.</a:t>
            </a:r>
            <a:endParaRPr lang="en-US" sz="2800" b="1" dirty="0" smtClean="0">
              <a:cs typeface="B Nazanin" panose="00000400000000000000" pitchFamily="2" charset="-78"/>
            </a:endParaRPr>
          </a:p>
          <a:p>
            <a:pPr marL="45720" indent="0">
              <a:buNone/>
            </a:pPr>
            <a:endParaRPr lang="en-US" dirty="0"/>
          </a:p>
          <a:p>
            <a:pPr marL="45720" indent="0" algn="ctr">
              <a:buNone/>
            </a:pPr>
            <a:r>
              <a:rPr lang="fa-IR" b="1" u="sng" dirty="0">
                <a:solidFill>
                  <a:schemeClr val="accent6"/>
                </a:solidFill>
                <a:cs typeface="B Titr" panose="00000700000000000000" pitchFamily="2" charset="-78"/>
              </a:rPr>
              <a:t> ﺑﺎورﻫﺎي ﻧﺎدرﺳﺖ و واﻗﻌﯿﺖ ﻫﺎ در ﻣﻮرد ﺧﻮدﮐﺸﯽ</a:t>
            </a:r>
            <a:endParaRPr lang="en-US" b="1" u="sng" dirty="0">
              <a:solidFill>
                <a:schemeClr val="accent6"/>
              </a:solidFill>
              <a:cs typeface="B Titr" panose="00000700000000000000" pitchFamily="2" charset="-78"/>
            </a:endParaRPr>
          </a:p>
          <a:p>
            <a:pPr marL="45720" indent="0">
              <a:buNone/>
            </a:pPr>
            <a:endParaRPr lang="en-US" dirty="0"/>
          </a:p>
          <a:p>
            <a:pPr marL="45720" indent="0">
              <a:buNone/>
            </a:pPr>
            <a:r>
              <a:rPr lang="fa-IR" sz="2400" b="1" dirty="0">
                <a:solidFill>
                  <a:schemeClr val="accent6">
                    <a:lumMod val="75000"/>
                  </a:schemeClr>
                </a:solidFill>
                <a:cs typeface="B Nazanin" panose="00000400000000000000" pitchFamily="2" charset="-78"/>
              </a:rPr>
              <a:t>ﺑﺎورﻫﺎي ﻧﺎدرﺳﺘﯽ در ﻣﻮرد ﺧﻮدﮐﺸﯽ وﺟﻮد دارد ﮐﻪ ﻣﻤﮑﻦ اﺳﺖ در ﺷﻨﺎﺳﺎﯾﯽ اﻓﺮادي ﮐﻪ در ﺧﻄﺮ ﺧﻮدﮐﺸﯽ ﻫﺴﺘﻨﺪ ﺗﺪاﺧﻞ اﯾﺠﺎد ﮐﻨﺪ .ﺷﺎﯾﻊ ﺗﺮﯾﻦ اﯾﻦ </a:t>
            </a:r>
            <a:r>
              <a:rPr lang="fa-IR" sz="2400" b="1" dirty="0" smtClean="0">
                <a:solidFill>
                  <a:schemeClr val="accent6">
                    <a:lumMod val="75000"/>
                  </a:schemeClr>
                </a:solidFill>
                <a:cs typeface="B Nazanin" panose="00000400000000000000" pitchFamily="2" charset="-78"/>
              </a:rPr>
              <a:t>ﺑﺎورﻫﺎ</a:t>
            </a:r>
            <a:r>
              <a:rPr lang="en-US" sz="2400" b="1" dirty="0" smtClean="0">
                <a:solidFill>
                  <a:schemeClr val="accent6">
                    <a:lumMod val="75000"/>
                  </a:schemeClr>
                </a:solidFill>
                <a:cs typeface="B Nazanin" panose="00000400000000000000" pitchFamily="2" charset="-78"/>
              </a:rPr>
              <a:t> </a:t>
            </a:r>
            <a:r>
              <a:rPr lang="fa-IR" sz="2400" b="1" dirty="0">
                <a:solidFill>
                  <a:schemeClr val="accent6">
                    <a:lumMod val="75000"/>
                  </a:schemeClr>
                </a:solidFill>
                <a:cs typeface="B Nazanin" panose="00000400000000000000" pitchFamily="2" charset="-78"/>
              </a:rPr>
              <a:t> </a:t>
            </a:r>
            <a:r>
              <a:rPr lang="fa-IR" sz="2400" b="1" dirty="0" smtClean="0">
                <a:solidFill>
                  <a:schemeClr val="accent6">
                    <a:lumMod val="75000"/>
                  </a:schemeClr>
                </a:solidFill>
                <a:cs typeface="B Nazanin" panose="00000400000000000000" pitchFamily="2" charset="-78"/>
              </a:rPr>
              <a:t>عبارتند از :</a:t>
            </a:r>
          </a:p>
          <a:p>
            <a:pPr marL="45720" indent="0">
              <a:buNone/>
            </a:pPr>
            <a:endParaRPr lang="en-US" dirty="0">
              <a:cs typeface="B Nazanin" panose="00000400000000000000" pitchFamily="2" charset="-78"/>
            </a:endParaRPr>
          </a:p>
        </p:txBody>
      </p:sp>
    </p:spTree>
    <p:extLst>
      <p:ext uri="{BB962C8B-B14F-4D97-AF65-F5344CB8AC3E}">
        <p14:creationId xmlns:p14="http://schemas.microsoft.com/office/powerpoint/2010/main" val="338135928"/>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23528" y="1052736"/>
            <a:ext cx="8424936" cy="5112568"/>
          </a:xfrm>
        </p:spPr>
        <p:txBody>
          <a:bodyPr>
            <a:normAutofit lnSpcReduction="10000"/>
          </a:bodyPr>
          <a:lstStyle/>
          <a:p>
            <a:pPr marL="45720" indent="0">
              <a:buNone/>
            </a:pPr>
            <a:r>
              <a:rPr lang="fa-IR" b="1" dirty="0">
                <a:solidFill>
                  <a:schemeClr val="accent6">
                    <a:lumMod val="75000"/>
                  </a:schemeClr>
                </a:solidFill>
                <a:cs typeface="B Titr" panose="00000700000000000000" pitchFamily="2" charset="-78"/>
              </a:rPr>
              <a:t>ﺑﺎور ﻏﻠﻂ :</a:t>
            </a:r>
            <a:r>
              <a:rPr lang="fa-IR" dirty="0">
                <a:solidFill>
                  <a:schemeClr val="accent6">
                    <a:lumMod val="75000"/>
                  </a:schemeClr>
                </a:solidFill>
                <a:cs typeface="B Titr" panose="00000700000000000000" pitchFamily="2" charset="-78"/>
              </a:rPr>
              <a:t> </a:t>
            </a:r>
            <a:r>
              <a:rPr lang="fa-IR" sz="2800" b="1" dirty="0">
                <a:solidFill>
                  <a:schemeClr val="accent6"/>
                </a:solidFill>
                <a:cs typeface="B Nazanin" panose="00000400000000000000" pitchFamily="2" charset="-78"/>
              </a:rPr>
              <a:t>اگرﮐﺴﯽ ﺣﺮف ﺧﻮدﮐﺸﯽ را ﻣﯽ زﻧﺪ ﺑﻌﯿﺪ اﺳﺖ ﮐﻪ واﻗﻌﺎ ﺑﻪ ﺧﻮدش ﺻﺪﻣﻪ ﺑﺰﻧﺪ</a:t>
            </a:r>
            <a:r>
              <a:rPr lang="fa-IR" sz="2800" b="1" dirty="0" smtClean="0">
                <a:solidFill>
                  <a:schemeClr val="accent6"/>
                </a:solidFill>
                <a:cs typeface="B Nazanin" panose="00000400000000000000" pitchFamily="2" charset="-78"/>
              </a:rPr>
              <a:t>.</a:t>
            </a:r>
            <a:endParaRPr lang="en-US" sz="2800" b="1" dirty="0" smtClean="0">
              <a:solidFill>
                <a:schemeClr val="accent6"/>
              </a:solidFill>
              <a:cs typeface="B Nazanin" panose="00000400000000000000" pitchFamily="2" charset="-78"/>
            </a:endParaRPr>
          </a:p>
          <a:p>
            <a:pPr marL="45720" indent="0">
              <a:buNone/>
            </a:pPr>
            <a:endParaRPr lang="en-US" b="1" dirty="0" smtClean="0">
              <a:cs typeface="B Nazanin" panose="00000400000000000000" pitchFamily="2" charset="-78"/>
            </a:endParaRPr>
          </a:p>
          <a:p>
            <a:pPr marL="45720" indent="0">
              <a:buNone/>
            </a:pPr>
            <a:r>
              <a:rPr lang="fa-IR" b="1" dirty="0" smtClean="0">
                <a:solidFill>
                  <a:srgbClr val="00B050"/>
                </a:solidFill>
                <a:cs typeface="B Titr" panose="00000700000000000000" pitchFamily="2" charset="-78"/>
              </a:rPr>
              <a:t>واﻗﻌﯿﺖ : </a:t>
            </a:r>
            <a:r>
              <a:rPr lang="fa-IR" sz="2400" b="1" dirty="0" smtClean="0">
                <a:solidFill>
                  <a:schemeClr val="accent3">
                    <a:lumMod val="50000"/>
                  </a:schemeClr>
                </a:solidFill>
                <a:cs typeface="B Nazanin" panose="00000400000000000000" pitchFamily="2" charset="-78"/>
              </a:rPr>
              <a:t>ﺑﺴﯿﺎري </a:t>
            </a:r>
            <a:r>
              <a:rPr lang="fa-IR" sz="2400" b="1" dirty="0">
                <a:solidFill>
                  <a:schemeClr val="accent3">
                    <a:lumMod val="50000"/>
                  </a:schemeClr>
                </a:solidFill>
                <a:cs typeface="B Nazanin" panose="00000400000000000000" pitchFamily="2" charset="-78"/>
              </a:rPr>
              <a:t>از اﻓﺮادي ﮐﻪ از اﻗﺪام ﺑﻪ ﺧﻮدﮐﺸﯽ ﻣﯽ ﻣﯿﺮﻧﺪ، ﻗﺒﻼ در ﻣﻮرد اﻓﮑﺎر و ﻧﻘﺸﻪ ﺧﻮد ﺑﺮاي ﺧﻮدﮐﺸﯽ ﺣﺮف زده </a:t>
            </a:r>
            <a:r>
              <a:rPr lang="fa-IR" sz="2400" b="1" dirty="0" smtClean="0">
                <a:solidFill>
                  <a:schemeClr val="accent3">
                    <a:lumMod val="50000"/>
                  </a:schemeClr>
                </a:solidFill>
                <a:cs typeface="B Nazanin" panose="00000400000000000000" pitchFamily="2" charset="-78"/>
              </a:rPr>
              <a:t>ﺑﻮدﻧﺪ</a:t>
            </a:r>
            <a:r>
              <a:rPr lang="en-US" sz="2400" b="1" dirty="0" smtClean="0">
                <a:solidFill>
                  <a:schemeClr val="accent3">
                    <a:lumMod val="50000"/>
                  </a:schemeClr>
                </a:solidFill>
                <a:cs typeface="B Nazanin" panose="00000400000000000000" pitchFamily="2" charset="-78"/>
              </a:rPr>
              <a:t>.</a:t>
            </a:r>
          </a:p>
          <a:p>
            <a:pPr marL="45720" indent="0">
              <a:buNone/>
            </a:pPr>
            <a:endParaRPr lang="en-US" dirty="0">
              <a:cs typeface="B Nazanin" panose="00000400000000000000" pitchFamily="2" charset="-78"/>
            </a:endParaRPr>
          </a:p>
          <a:p>
            <a:pPr marL="45720" indent="0">
              <a:buNone/>
            </a:pPr>
            <a:r>
              <a:rPr lang="fa-IR" b="1" dirty="0">
                <a:solidFill>
                  <a:schemeClr val="accent6">
                    <a:lumMod val="75000"/>
                  </a:schemeClr>
                </a:solidFill>
                <a:cs typeface="B Titr" panose="00000700000000000000" pitchFamily="2" charset="-78"/>
              </a:rPr>
              <a:t>ﺑﺎور ﻏﻠﻂ </a:t>
            </a:r>
            <a:r>
              <a:rPr lang="fa-IR" b="1" dirty="0" smtClean="0">
                <a:solidFill>
                  <a:schemeClr val="accent6">
                    <a:lumMod val="75000"/>
                  </a:schemeClr>
                </a:solidFill>
                <a:cs typeface="B Titr" panose="00000700000000000000" pitchFamily="2" charset="-78"/>
              </a:rPr>
              <a:t>: </a:t>
            </a:r>
            <a:r>
              <a:rPr lang="fa-IR" sz="2800" b="1" dirty="0">
                <a:solidFill>
                  <a:schemeClr val="accent6"/>
                </a:solidFill>
                <a:cs typeface="B Nazanin" panose="00000400000000000000" pitchFamily="2" charset="-78"/>
              </a:rPr>
              <a:t>ﺧﻮدﮐﺸﯽ ﻫﻤﯿﺸﻪ ﯾﮏ ﻋﻤﻞ ﺗﮑﺎﻧﻪ اي اﺳﺖ و ﺑﺪون ﻫﺸﺪار ﻗﺒﻠﯽ اﺗﻔﺎق ﻣﯽ اﻓﺘﺪ.</a:t>
            </a:r>
            <a:endParaRPr lang="en-US" sz="2800" b="1" dirty="0">
              <a:solidFill>
                <a:schemeClr val="accent6"/>
              </a:solidFill>
              <a:cs typeface="B Nazanin" panose="00000400000000000000" pitchFamily="2" charset="-78"/>
            </a:endParaRPr>
          </a:p>
          <a:p>
            <a:pPr marL="45720" indent="0">
              <a:buNone/>
            </a:pPr>
            <a:endParaRPr lang="en-US" dirty="0">
              <a:cs typeface="B Titr" panose="00000700000000000000" pitchFamily="2" charset="-78"/>
            </a:endParaRPr>
          </a:p>
          <a:p>
            <a:pPr marL="45720" indent="0">
              <a:buNone/>
            </a:pPr>
            <a:r>
              <a:rPr lang="fa-IR" b="1" dirty="0">
                <a:solidFill>
                  <a:srgbClr val="00B050"/>
                </a:solidFill>
                <a:cs typeface="B Titr" panose="00000700000000000000" pitchFamily="2" charset="-78"/>
              </a:rPr>
              <a:t>واﻗﻌﯿﺖ : </a:t>
            </a:r>
            <a:r>
              <a:rPr lang="fa-IR" b="1" dirty="0" smtClean="0">
                <a:solidFill>
                  <a:srgbClr val="00B050"/>
                </a:solidFill>
                <a:cs typeface="B Titr" panose="00000700000000000000" pitchFamily="2" charset="-78"/>
              </a:rPr>
              <a:t> </a:t>
            </a:r>
            <a:r>
              <a:rPr lang="fa-IR" sz="2400" b="1" dirty="0">
                <a:solidFill>
                  <a:schemeClr val="accent3">
                    <a:lumMod val="50000"/>
                  </a:schemeClr>
                </a:solidFill>
                <a:cs typeface="B Nazanin" panose="00000400000000000000" pitchFamily="2" charset="-78"/>
              </a:rPr>
              <a:t>بسیاری از افرادي که اقدام به خودکشی می کنند به صورت ناگهانی این کار را نمی کنند. آنها از مدت ها قبل افکار خودکشی داشته اند و به یک شکلی ، کلامی یا رفتاري، افکار یا قصد خودکشی را بیان کرده اند </a:t>
            </a:r>
            <a:r>
              <a:rPr lang="fa-IR" b="1" dirty="0">
                <a:cs typeface="B Nazanin" panose="00000400000000000000" pitchFamily="2" charset="-78"/>
              </a:rPr>
              <a:t>. </a:t>
            </a:r>
            <a:endParaRPr lang="en-US" dirty="0">
              <a:cs typeface="B Nazanin" panose="00000400000000000000" pitchFamily="2" charset="-78"/>
            </a:endParaRPr>
          </a:p>
          <a:p>
            <a:pPr marL="45720" indent="0">
              <a:buNone/>
            </a:pPr>
            <a:endParaRPr lang="en-US" dirty="0"/>
          </a:p>
          <a:p>
            <a:pPr marL="45720" indent="0">
              <a:buNone/>
            </a:pPr>
            <a:endParaRPr lang="en-US" dirty="0"/>
          </a:p>
        </p:txBody>
      </p:sp>
    </p:spTree>
    <p:extLst>
      <p:ext uri="{BB962C8B-B14F-4D97-AF65-F5344CB8AC3E}">
        <p14:creationId xmlns:p14="http://schemas.microsoft.com/office/powerpoint/2010/main" val="310180494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79512" y="332656"/>
            <a:ext cx="8784976" cy="6264696"/>
          </a:xfrm>
        </p:spPr>
        <p:txBody>
          <a:bodyPr>
            <a:normAutofit lnSpcReduction="10000"/>
          </a:bodyPr>
          <a:lstStyle/>
          <a:p>
            <a:pPr marL="45720" indent="0">
              <a:buNone/>
            </a:pPr>
            <a:r>
              <a:rPr lang="fa-IR" b="1" dirty="0">
                <a:solidFill>
                  <a:schemeClr val="accent6">
                    <a:lumMod val="75000"/>
                  </a:schemeClr>
                </a:solidFill>
                <a:cs typeface="B Titr" panose="00000700000000000000" pitchFamily="2" charset="-78"/>
              </a:rPr>
              <a:t>ﺑﺎور ﻏﻠﻂ : </a:t>
            </a:r>
            <a:r>
              <a:rPr lang="fa-IR" sz="2800" b="1" dirty="0">
                <a:solidFill>
                  <a:schemeClr val="accent6"/>
                </a:solidFill>
                <a:cs typeface="B Nazanin" panose="00000400000000000000" pitchFamily="2" charset="-78"/>
              </a:rPr>
              <a:t>افرادي که واقعا در خطر خودکشی قرار دارند، تصمیم خود را گرفته اند و هیچ تردیدي براي انجام آن ندارند.</a:t>
            </a:r>
            <a:endParaRPr lang="en-US" sz="2800" b="1" dirty="0">
              <a:solidFill>
                <a:schemeClr val="accent6"/>
              </a:solidFill>
              <a:cs typeface="B Nazanin" panose="00000400000000000000" pitchFamily="2" charset="-78"/>
            </a:endParaRPr>
          </a:p>
          <a:p>
            <a:pPr marL="45720" indent="0">
              <a:buNone/>
            </a:pPr>
            <a:endParaRPr lang="en-US" b="1" dirty="0" smtClean="0">
              <a:cs typeface="B Nazanin" panose="00000400000000000000" pitchFamily="2" charset="-78"/>
            </a:endParaRPr>
          </a:p>
          <a:p>
            <a:pPr marL="45720" indent="0">
              <a:buNone/>
            </a:pPr>
            <a:r>
              <a:rPr lang="fa-IR" b="1" dirty="0">
                <a:solidFill>
                  <a:srgbClr val="00B050"/>
                </a:solidFill>
                <a:cs typeface="B Titr" panose="00000700000000000000" pitchFamily="2" charset="-78"/>
              </a:rPr>
              <a:t>واﻗﻌﯿﺖ : </a:t>
            </a:r>
            <a:r>
              <a:rPr lang="fa-IR" sz="2400" b="1" dirty="0">
                <a:solidFill>
                  <a:schemeClr val="accent3">
                    <a:lumMod val="50000"/>
                  </a:schemeClr>
                </a:solidFill>
                <a:cs typeface="B Nazanin" panose="00000400000000000000" pitchFamily="2" charset="-78"/>
              </a:rPr>
              <a:t>ﻣﻌﻤﻮﻻ ﺷﺪت اﻓﮑﺎر و ﻗﺼﺪ ﺧﻮدﮐﺸﯽ در ﻃﯽ زﻣﺎن ﻧﻮﺳﺎن دارد .ﺑﺴﯿﺎري از اﻓﺮادي ﮐﻪ اﻗﺪام ﺑﻪ ﺧﻮدﮐﺸﯽ ﻣﯽ ﮐﻨﻨﺪ ﻣﻤﮑﻦ اﺳﺖ ﻣﺪت ﻫﺎ ﺑﺎ اﯾﻦ ﻣﻮﺿﻮع ﮐﻠﻨﺠﺎر رﻓﺘﻪ ﺑﺎﺷﻨﺪ و ﺑﺮﺧﯽ ﻧﯿﺰ  ﻣﻤﮑﻦ اﺳﺖ در ﻣﻮرد اﻓﮑﺎرﺷﺎن ﺣﺪاﻗﻞ ﺑﺎ ﯾﮏ ﮐﺴﯽ ﺣﺮف زده ﺑﺎﺷﻨﺪ و ﺣﺘﯽ ﺑﻪ ﭘﺰﺷﮏ ﯾﺎ روان ﺷﻨﺎس زﻧﮓ زده ﺑﺎﺷﻨﺪ .اﯾﻦ ﮐﺎر ﺣﺎﮐﯽ از ﺗﺮدﯾﺪ و اﺣﺴﺎس دوﮔﺎﻧﻪ در ﻣﻮرد از ﺑﯿﻦ ﺑﺮدن ﺧﻮد اﺳﺖ.</a:t>
            </a:r>
            <a:endParaRPr lang="en-US" sz="2400" b="1" dirty="0">
              <a:solidFill>
                <a:schemeClr val="accent3">
                  <a:lumMod val="50000"/>
                </a:schemeClr>
              </a:solidFill>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r>
              <a:rPr lang="fa-IR" b="1" dirty="0" smtClean="0">
                <a:cs typeface="B Titr" panose="00000700000000000000" pitchFamily="2" charset="-78"/>
              </a:rPr>
              <a:t>  </a:t>
            </a:r>
            <a:r>
              <a:rPr lang="fa-IR" b="1" dirty="0">
                <a:solidFill>
                  <a:schemeClr val="accent6">
                    <a:lumMod val="75000"/>
                  </a:schemeClr>
                </a:solidFill>
                <a:cs typeface="B Titr" panose="00000700000000000000" pitchFamily="2" charset="-78"/>
              </a:rPr>
              <a:t>ﺑﺎور ﻏﻠﻂ : </a:t>
            </a:r>
            <a:r>
              <a:rPr lang="fa-IR" sz="2800" b="1" dirty="0">
                <a:solidFill>
                  <a:schemeClr val="accent6"/>
                </a:solidFill>
                <a:cs typeface="B Nazanin" panose="00000400000000000000" pitchFamily="2" charset="-78"/>
              </a:rPr>
              <a:t>اﻓﺮادي ﮐﻪ ﺧﻮدﮐﺸﯽ ﻣﯽ ﮐﻨﻨﺪ ﺧﻮدﺧﻮاه و ﺿﻌﯿﻒ ﻫﺴﺘﻨﺪ </a:t>
            </a:r>
            <a:r>
              <a:rPr lang="fa-IR" sz="2800" b="1" dirty="0" smtClean="0">
                <a:solidFill>
                  <a:schemeClr val="accent6"/>
                </a:solidFill>
                <a:cs typeface="B Nazanin" panose="00000400000000000000" pitchFamily="2" charset="-78"/>
              </a:rPr>
              <a:t>. ﮐﺴﯽ </a:t>
            </a:r>
            <a:r>
              <a:rPr lang="fa-IR" sz="2800" b="1" dirty="0">
                <a:solidFill>
                  <a:schemeClr val="accent6"/>
                </a:solidFill>
                <a:cs typeface="B Nazanin" panose="00000400000000000000" pitchFamily="2" charset="-78"/>
              </a:rPr>
              <a:t>ﮐﻪ ﺑﺎﻫﻮش و ﻣﻮﻓﻖ اﺳﺖ ﻫﺮﮔﺰ ﺧﻮدﮐﺸﯽ ﻧﻤﯽ ﮐﻨﺪ.</a:t>
            </a:r>
            <a:endParaRPr lang="en-US" sz="2800" b="1" dirty="0">
              <a:solidFill>
                <a:schemeClr val="accent6"/>
              </a:solidFill>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r>
              <a:rPr lang="fa-IR" b="1" dirty="0" smtClean="0">
                <a:cs typeface="B Titr" panose="00000700000000000000" pitchFamily="2" charset="-78"/>
              </a:rPr>
              <a:t> </a:t>
            </a:r>
            <a:r>
              <a:rPr lang="fa-IR" b="1" dirty="0">
                <a:solidFill>
                  <a:srgbClr val="00B050"/>
                </a:solidFill>
                <a:cs typeface="B Titr" panose="00000700000000000000" pitchFamily="2" charset="-78"/>
              </a:rPr>
              <a:t>واﻗﻌﯿﺖ : </a:t>
            </a:r>
            <a:r>
              <a:rPr lang="fa-IR" sz="2400" b="1" dirty="0">
                <a:solidFill>
                  <a:schemeClr val="accent3">
                    <a:lumMod val="50000"/>
                  </a:schemeClr>
                </a:solidFill>
                <a:cs typeface="B Nazanin" panose="00000400000000000000" pitchFamily="2" charset="-78"/>
              </a:rPr>
              <a:t>ﺑﺴﯿﺎري از ﮐﺴﺎﻧﯽ ﮐﻪ اﻗﺪام ﺑﻪ ﺧﻮدﮐﺸﯽ ﻣﯽ ﮐﻨﻨﺪ ﻣﺒﺘﻼ ﺑﻪ ﯾﮏ ﺑﯿﻤﺎري رواﻧﭙﺰﺷﮑﯽ ﻫﺴﺘﻨﺪ ﮐﻪ ﻣﻤﮑﻦ اﺳﺖ ﺗﺸﺨﯿﺺ داده ﻧﺸﺪه و ﯾﺎ درﻣﺎن ﻧﺸﺪه ﺑﺎﺷﺪ .ﻋﻼوه ﺑﺮاﯾﻦ، ﺧﻮدﮐﺸﯽ در ﺑﺴﯿﺎري از ﻣﻮارد ﻣﺮزﻫﺎي ﻓﺮﻫﻨﮕﯽ و اﻗﺘﺼﺎدي و اﺟﺘﻤﺎﻋﯽ را ﭘﺸﺖ ﺳﺮ ﻣﯽ ﮔﺬارد.  </a:t>
            </a:r>
            <a:endParaRPr lang="en-US" sz="2400" b="1" dirty="0">
              <a:solidFill>
                <a:schemeClr val="accent3">
                  <a:lumMod val="50000"/>
                </a:schemeClr>
              </a:solidFill>
              <a:cs typeface="B Nazanin" panose="00000400000000000000" pitchFamily="2" charset="-78"/>
            </a:endParaRPr>
          </a:p>
          <a:p>
            <a:pPr marL="45720" indent="0">
              <a:buNone/>
            </a:pPr>
            <a:endParaRPr lang="en-US" dirty="0">
              <a:cs typeface="B Nazanin" panose="00000400000000000000" pitchFamily="2" charset="-78"/>
            </a:endParaRPr>
          </a:p>
        </p:txBody>
      </p:sp>
    </p:spTree>
    <p:extLst>
      <p:ext uri="{BB962C8B-B14F-4D97-AF65-F5344CB8AC3E}">
        <p14:creationId xmlns:p14="http://schemas.microsoft.com/office/powerpoint/2010/main" val="103042172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79512" y="836712"/>
            <a:ext cx="8712968" cy="5688632"/>
          </a:xfrm>
        </p:spPr>
        <p:txBody>
          <a:bodyPr>
            <a:normAutofit fontScale="92500" lnSpcReduction="20000"/>
          </a:bodyPr>
          <a:lstStyle/>
          <a:p>
            <a:pPr marL="45720" indent="0">
              <a:buNone/>
            </a:pPr>
            <a:r>
              <a:rPr lang="fa-IR" b="1" dirty="0" smtClean="0">
                <a:cs typeface="B Titr" panose="00000700000000000000" pitchFamily="2" charset="-78"/>
              </a:rPr>
              <a:t> </a:t>
            </a:r>
            <a:r>
              <a:rPr lang="fa-IR" b="1" dirty="0">
                <a:solidFill>
                  <a:schemeClr val="accent6">
                    <a:lumMod val="75000"/>
                  </a:schemeClr>
                </a:solidFill>
                <a:cs typeface="B Titr" panose="00000700000000000000" pitchFamily="2" charset="-78"/>
              </a:rPr>
              <a:t>ﺑﺎور ﻏﻠﻂ : </a:t>
            </a:r>
            <a:r>
              <a:rPr lang="fa-IR" sz="2800" b="1" dirty="0">
                <a:solidFill>
                  <a:schemeClr val="accent6"/>
                </a:solidFill>
                <a:cs typeface="B Nazanin" panose="00000400000000000000" pitchFamily="2" charset="-78"/>
              </a:rPr>
              <a:t>ارزﯾﺎﺑﯽ ﺧﻮدﮐﺸﯽ و ﺳﻮال در ﻣﻮرد آن ﻣﻮﺟﺐ ﻣﯽ ﺷﻮد اﻓﺮاد ﺑﻪ ﻓﮑﺮ اﯾﻦ ﮐﺎر ﺑﯿﻔﺘﻨﺪ.</a:t>
            </a:r>
          </a:p>
          <a:p>
            <a:pPr marL="45720" indent="0">
              <a:buNone/>
            </a:pPr>
            <a:endParaRPr lang="en-US" b="1" dirty="0" smtClean="0">
              <a:cs typeface="B Nazanin" panose="00000400000000000000" pitchFamily="2" charset="-78"/>
            </a:endParaRPr>
          </a:p>
          <a:p>
            <a:pPr marL="45720" indent="0">
              <a:buNone/>
            </a:pPr>
            <a:r>
              <a:rPr lang="fa-IR" b="1" dirty="0" smtClean="0">
                <a:cs typeface="B Titr" panose="00000700000000000000" pitchFamily="2" charset="-78"/>
              </a:rPr>
              <a:t> </a:t>
            </a:r>
            <a:r>
              <a:rPr lang="fa-IR" b="1" dirty="0">
                <a:solidFill>
                  <a:srgbClr val="00B050"/>
                </a:solidFill>
                <a:cs typeface="B Titr" panose="00000700000000000000" pitchFamily="2" charset="-78"/>
              </a:rPr>
              <a:t>واﻗﻌﯿﺖ : </a:t>
            </a:r>
            <a:r>
              <a:rPr lang="fa-IR" sz="2600" b="1" dirty="0">
                <a:solidFill>
                  <a:schemeClr val="accent3">
                    <a:lumMod val="50000"/>
                  </a:schemeClr>
                </a:solidFill>
                <a:cs typeface="B Nazanin" panose="00000400000000000000" pitchFamily="2" charset="-78"/>
              </a:rPr>
              <a:t>ﺑﺴﯿﺎري از ﮐﺴﺎﻧﯽ ﮐﻪ ﺧﻮدﮐﺸﯽ ﻣﯽ ﮐﻨﻨﺪ از ﯾﮏ اﺧﺘﻼل رواﻧﯽ رﻧﺞ ﻣﯽ ﺑﺮﻧﺪ ﮐﻪ اﮔﺮ ﺧﻄﺮ ﺧﻮدﮐﺸﯽ ﺑﻪ ﻣﻮﻗﻊ در آﻧﻬﺎ ﺗﺸﺨﯿﺺ داده ﺷﻮد ﻣﯽ ﺗﻮان از آن ﭘﯿﺸﮕﯿﺮي ﮐﺮد .اﮔﺮ ﻓﺮدي ﻗﺼﺪ ﮐﺸﺘﻦ ﺧﻮد را داﺷﺘﻪ ﺑﺎﺷﺪ، ﺳﻮال در ﻣﻮرد اﻓﮑﺎر ﺧﻮدﮐﺸﯽ ﻣﻮﺟﺐ رﻓﺘﺎر ﺧﻮدﮐﺸﯽ ﻧﻤﯽ ﺷﻮد ﺑﺮﻋﮑﺲ، ارزﯾﺎﺑﯽ ﺧﻄﺮ ﺧﻮدﮐﺸﯽ و ﺗﻮﺟﻪ ﺑﻪ درد ﻫﯿﺠﺎﻧﯽ و ﻫﻤﺪﻟﯽ ﺑﺎ ﻫﯿﺠﺎن ﻫﺎﯾﯽ ﮐﻪ ﻓﺮد را ﺑﻪ ﺳﻤﺖ ﺧﻮدﮐﺸﯽ ﺳﻮق ﻣﯽ دﻫﺪ ﯾﮑﯽ از ﻣﻮﻟﻔﻪ ﻫﺎي ﻣﻬﻢ ﮐﺎﻫﺶ ﺷﺪت اﻓﮑﺎر ﺧﻮدﮐﺸﯽ اﺳﺖ.</a:t>
            </a:r>
            <a:endParaRPr lang="en-US" sz="2600" b="1" dirty="0">
              <a:solidFill>
                <a:schemeClr val="accent3">
                  <a:lumMod val="50000"/>
                </a:schemeClr>
              </a:solidFill>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r>
              <a:rPr lang="fa-IR" b="1" dirty="0" smtClean="0">
                <a:cs typeface="B Titr" panose="00000700000000000000" pitchFamily="2" charset="-78"/>
              </a:rPr>
              <a:t> </a:t>
            </a:r>
            <a:r>
              <a:rPr lang="fa-IR" b="1" dirty="0">
                <a:solidFill>
                  <a:schemeClr val="accent6">
                    <a:lumMod val="75000"/>
                  </a:schemeClr>
                </a:solidFill>
                <a:cs typeface="B Titr" panose="00000700000000000000" pitchFamily="2" charset="-78"/>
              </a:rPr>
              <a:t>ﺑﺎورﻏﻠﻂ : </a:t>
            </a:r>
            <a:r>
              <a:rPr lang="fa-IR" sz="2800" b="1" dirty="0">
                <a:solidFill>
                  <a:schemeClr val="accent6"/>
                </a:solidFill>
                <a:cs typeface="B Nazanin" panose="00000400000000000000" pitchFamily="2" charset="-78"/>
              </a:rPr>
              <a:t>ﮐﺴﺎﻧﯽ ﮐﻪ اﻗﺪام ﺑﻪ ﺧﻮدﮐﺸﯽ ﻣﯽ ﮐﻨﻨﺪ ﻓﻘﻂ ﺑﻪ دﻧﺒﺎل ﺟﻠﺐ ﺗﻮﺟﻪ ﻫﺴﺘﻨﺪ.</a:t>
            </a:r>
            <a:endParaRPr lang="en-US" sz="2800" b="1" dirty="0">
              <a:solidFill>
                <a:schemeClr val="accent6"/>
              </a:solidFill>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r>
              <a:rPr lang="fa-IR" b="1" dirty="0">
                <a:cs typeface="B Titr" panose="00000700000000000000" pitchFamily="2" charset="-78"/>
              </a:rPr>
              <a:t>  </a:t>
            </a:r>
            <a:r>
              <a:rPr lang="fa-IR" b="1" dirty="0">
                <a:solidFill>
                  <a:srgbClr val="00B050"/>
                </a:solidFill>
                <a:cs typeface="B Titr" panose="00000700000000000000" pitchFamily="2" charset="-78"/>
              </a:rPr>
              <a:t>واﻗﻌﯿﺖ : </a:t>
            </a:r>
            <a:r>
              <a:rPr lang="fa-IR" sz="2600" b="1" dirty="0">
                <a:solidFill>
                  <a:schemeClr val="accent3">
                    <a:lumMod val="50000"/>
                  </a:schemeClr>
                </a:solidFill>
                <a:cs typeface="B Nazanin" panose="00000400000000000000" pitchFamily="2" charset="-78"/>
              </a:rPr>
              <a:t>در ﺑﺮﺧﯽ ﻣﻮارد ﺧﻮدﮐﺸﯽ ﯾﮏ ﻓﺮﯾﺎد ﻧﻮﻣﯿﺪاﻧﻪ و درﺧﻮاﺳﺖ ﮐﻤﮏ اﺳﺖ و اﯾﻦ  ﻣﻌﺎدل ﺑﺎ ﺟﻠﺐ ﺗﻮﺟﻪ ﻧﯿﺴﺖ. </a:t>
            </a:r>
            <a:endParaRPr lang="en-US" sz="2600" b="1" dirty="0">
              <a:solidFill>
                <a:schemeClr val="accent3">
                  <a:lumMod val="50000"/>
                </a:schemeClr>
              </a:solidFill>
              <a:cs typeface="B Nazanin" panose="00000400000000000000" pitchFamily="2" charset="-78"/>
            </a:endParaRPr>
          </a:p>
          <a:p>
            <a:pPr marL="45720" indent="0">
              <a:buNone/>
            </a:pPr>
            <a:r>
              <a:rPr lang="fa-IR" b="1" dirty="0">
                <a:cs typeface="B Nazanin" panose="00000400000000000000" pitchFamily="2" charset="-78"/>
              </a:rPr>
              <a:t>   </a:t>
            </a:r>
            <a:endParaRPr lang="en-US" dirty="0">
              <a:cs typeface="B Nazanin" panose="00000400000000000000" pitchFamily="2" charset="-78"/>
            </a:endParaRPr>
          </a:p>
        </p:txBody>
      </p:sp>
    </p:spTree>
    <p:extLst>
      <p:ext uri="{BB962C8B-B14F-4D97-AF65-F5344CB8AC3E}">
        <p14:creationId xmlns:p14="http://schemas.microsoft.com/office/powerpoint/2010/main" val="27365554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23528" y="404664"/>
            <a:ext cx="8496944" cy="6081856"/>
          </a:xfrm>
        </p:spPr>
        <p:txBody>
          <a:bodyPr>
            <a:normAutofit fontScale="92500" lnSpcReduction="10000"/>
          </a:bodyPr>
          <a:lstStyle/>
          <a:p>
            <a:pPr marL="45720" indent="0">
              <a:lnSpc>
                <a:spcPct val="90000"/>
              </a:lnSpc>
              <a:buNone/>
            </a:pPr>
            <a:r>
              <a:rPr lang="fa-IR" b="1" dirty="0"/>
              <a:t> </a:t>
            </a:r>
            <a:r>
              <a:rPr lang="fa-IR" b="1" dirty="0">
                <a:solidFill>
                  <a:schemeClr val="accent6">
                    <a:lumMod val="75000"/>
                  </a:schemeClr>
                </a:solidFill>
                <a:cs typeface="B Titr" panose="00000700000000000000" pitchFamily="2" charset="-78"/>
              </a:rPr>
              <a:t>باورﻏﻠﻂ : </a:t>
            </a:r>
            <a:r>
              <a:rPr lang="fa-IR" sz="2600" b="1" dirty="0">
                <a:solidFill>
                  <a:schemeClr val="accent6"/>
                </a:solidFill>
                <a:cs typeface="B Nazanin" panose="00000400000000000000" pitchFamily="2" charset="-78"/>
              </a:rPr>
              <a:t>وﻗﺘﯽ ﮐﺴﯽ ﯾﮏ ﺑﺎر اﻗﺪام ﺑﻪ ﺧﻮدﮐﺸﯽ ﮐﺮد دوﺑﺎره اﯾﻦ ﮐﺎر را اﻧﺠﺎم ﻧﻤﯽ دﻫﺪ</a:t>
            </a:r>
            <a:r>
              <a:rPr lang="en-US" sz="2600" b="1" dirty="0">
                <a:solidFill>
                  <a:schemeClr val="accent6"/>
                </a:solidFill>
                <a:cs typeface="B Nazanin" panose="00000400000000000000" pitchFamily="2" charset="-78"/>
              </a:rPr>
              <a:t>.</a:t>
            </a:r>
          </a:p>
          <a:p>
            <a:pPr marL="45720" indent="0">
              <a:buNone/>
            </a:pPr>
            <a:r>
              <a:rPr lang="fa-IR" b="1" dirty="0">
                <a:cs typeface="B Nazanin" panose="00000400000000000000" pitchFamily="2" charset="-78"/>
              </a:rPr>
              <a:t> </a:t>
            </a:r>
            <a:endParaRPr lang="en-US" b="1" dirty="0" smtClean="0">
              <a:cs typeface="B Nazanin" panose="00000400000000000000" pitchFamily="2" charset="-78"/>
            </a:endParaRPr>
          </a:p>
          <a:p>
            <a:pPr marL="45720" indent="0">
              <a:lnSpc>
                <a:spcPct val="90000"/>
              </a:lnSpc>
              <a:buNone/>
            </a:pPr>
            <a:r>
              <a:rPr lang="fa-IR" b="1" dirty="0">
                <a:solidFill>
                  <a:srgbClr val="00B050"/>
                </a:solidFill>
                <a:cs typeface="B Titr" panose="00000700000000000000" pitchFamily="2" charset="-78"/>
              </a:rPr>
              <a:t>واﻗﻌﯿﺖ :  </a:t>
            </a:r>
            <a:r>
              <a:rPr lang="fa-IR" sz="2400" b="1" dirty="0">
                <a:solidFill>
                  <a:schemeClr val="accent3">
                    <a:lumMod val="50000"/>
                  </a:schemeClr>
                </a:solidFill>
                <a:cs typeface="B Nazanin" panose="00000400000000000000" pitchFamily="2" charset="-78"/>
              </a:rPr>
              <a:t>اﻗﺪام ﻗﺒﻠﯽ ﺑﻪ ﺧﻮدﮐﺸﯽ ﯾﮏ ﻋﺎﻣﻞ ﭘﯿﺶ ﺑﯿﻨﯽ ﮐﻨﻨﺪه ﻣﻬﻢ ﺑﺮاي اﻗﺪام ﺑﻪ ﺧﻮدﮐﺸﯽ در آﯾﻨﺪه اﺳﺖ و ﯾﮑﯽ از ﺧﻄﺮﻧﺎك ﺗﺮﯾﻦ زﻣﺎن ﻫﺎ ﺑﺮاي ﺧﻮدﮐﺸﯽ، ﺑﻼ ﻓﺎﺻﻠﻪ ﭘﺲ از وﻗﺘﯽ اﺳﺖ ﮐﻪ ﻓﺮد ﺑﻪ دﻟﯿﻞ اﻗﺪام ﺑﻪ ﺧﻮدﮐﺸﯽ در ﺑﯿﻤﺎرﺳﺘﺎن ﺑﺴﺘﺮي  است.   معمولا هفته بعد از ترخیص از بیمارستان، هفته اي است که فرد در خطر بالایی فرار دارد.</a:t>
            </a:r>
            <a:endParaRPr lang="en-US" sz="2400" b="1" dirty="0">
              <a:solidFill>
                <a:schemeClr val="accent3">
                  <a:lumMod val="50000"/>
                </a:schemeClr>
              </a:solidFill>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r>
              <a:rPr lang="fa-IR" b="1" dirty="0">
                <a:solidFill>
                  <a:schemeClr val="accent6">
                    <a:lumMod val="75000"/>
                  </a:schemeClr>
                </a:solidFill>
                <a:cs typeface="B Titr" panose="00000700000000000000" pitchFamily="2" charset="-78"/>
              </a:rPr>
              <a:t>ﺑﺎور ﻏﻠﻂ : </a:t>
            </a:r>
            <a:r>
              <a:rPr lang="fa-IR" sz="2600" b="1" dirty="0">
                <a:solidFill>
                  <a:schemeClr val="accent6"/>
                </a:solidFill>
                <a:cs typeface="B Nazanin" panose="00000400000000000000" pitchFamily="2" charset="-78"/>
              </a:rPr>
              <a:t>ژﺳﺖ ﺧﻮدﮐﺸﯽ را ﻧﺒﺎﯾﺪ ﺟﺪي ﮔﺮﻓﺖ.</a:t>
            </a:r>
            <a:endParaRPr lang="en-US" sz="2600" b="1" dirty="0">
              <a:solidFill>
                <a:schemeClr val="accent6"/>
              </a:solidFill>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r>
              <a:rPr lang="fa-IR" b="1" dirty="0">
                <a:cs typeface="B Nazanin" panose="00000400000000000000" pitchFamily="2" charset="-78"/>
              </a:rPr>
              <a:t> </a:t>
            </a:r>
            <a:r>
              <a:rPr lang="fa-IR" b="1" dirty="0">
                <a:solidFill>
                  <a:srgbClr val="00B050"/>
                </a:solidFill>
                <a:cs typeface="B Titr" panose="00000700000000000000" pitchFamily="2" charset="-78"/>
              </a:rPr>
              <a:t> واﻗﻌﯿﺖ :  </a:t>
            </a:r>
            <a:r>
              <a:rPr lang="fa-IR" sz="2400" b="1" dirty="0">
                <a:solidFill>
                  <a:schemeClr val="accent3">
                    <a:lumMod val="50000"/>
                  </a:schemeClr>
                </a:solidFill>
                <a:cs typeface="B Nazanin" panose="00000400000000000000" pitchFamily="2" charset="-78"/>
              </a:rPr>
              <a:t>ﺑﺮﺧﯽ ﻣﻌﺘﻘﺪﻧﺪ ﮐﺴﯽ ﮐﻪ ﺑﻼﻓﺎﺻﻠﻪ ﭘﺲ از اﻗﺪام ﺑﻪ ﺧﻮدﮐﺸﯽ، ﺗﻘﺎﺿﺎي ﮐﻤﮏ ﻣﯽ ﮐﻨﺪ، ﯾﺎ زﻣﺎﻧﯽ اﯾﻦ ﮐﺎر را اﻧﺠﺎم ﻣﯽ دﻫﺪ ﮐﻪ دﯾﮕﺮان ﺑﺘﻮاﻧﻨﺪ ﻓﻮرا ﻣﺘﻮﺟﻪ ﺷﻮﻧﺪ و او را ﻧﺠﺎت دﻫﻨﺪ، و ﯾﺎ از روش ﻫﺎﯾﯽ اﺳﺘﻔﺎده ﻣﯽ ﮐﻨﺪ ﮐﻪ ﻣﻨﺠﺮ ﺑﻪ ﻣﺮگ ﻧﻤﯽ ﺷﻮد  ﻫﺪف دﯾﮕﺮي ﻏﯿﺮ از ﮐﺸﺘﻦ ﺧﻮد دارد .اﮔﺮﭼﻪ ﻣﻤﮑﻦ اﺳﺖ اﯾﻦ ﻣﻮﺿﻮع درﺳﺖ ﺑﺎﺷﺪ، وﻟﯽ ﺣﺪاﻗﻞ ﺑﻪ دو دﻟﯿﻞ ﺑﺎﯾﺪ ژﺳﺖ ﺧﻮدﮐﺸﯽ را ﺟﺪي ﮔﺮﻓﺖ :اول- ﺑﯿﻤﺎر ﻣﻤﮑﻦ اﺳﺖ ﺣﺴﺎب و ﮐﺘﺎﺑﺶ ﻏﻠﻂ از آب درﺑﯿﺎﯾﺪ و ﻧﺠﺎت ﭘﯿﺪا ﻧﮑﻨﺪ و دوم- اﮔﺮ ﻓﺮد ﭘﺎﺳﺦ ﻣﻮرد ﻧﻈﺮ  را درﯾﺎﻓﺖ ﻧﮑﻨﺪ ﻣﻤﮑﻦ اﺳﺖ اﻗﺪام ﺷﺪﯾﺪ ﺗﺮي اﻧﺠﺎم دﻫﺪ.</a:t>
            </a:r>
            <a:endParaRPr lang="en-US" sz="2400" b="1" dirty="0">
              <a:solidFill>
                <a:schemeClr val="accent3">
                  <a:lumMod val="50000"/>
                </a:schemeClr>
              </a:solidFill>
              <a:cs typeface="B Nazanin" panose="00000400000000000000" pitchFamily="2" charset="-78"/>
            </a:endParaRPr>
          </a:p>
        </p:txBody>
      </p:sp>
    </p:spTree>
    <p:extLst>
      <p:ext uri="{BB962C8B-B14F-4D97-AF65-F5344CB8AC3E}">
        <p14:creationId xmlns:p14="http://schemas.microsoft.com/office/powerpoint/2010/main" val="204142314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628800"/>
            <a:ext cx="8352927" cy="4968552"/>
          </a:xfrm>
        </p:spPr>
        <p:txBody>
          <a:bodyPr/>
          <a:lstStyle/>
          <a:p>
            <a:pPr marL="0" indent="0">
              <a:buNone/>
            </a:pPr>
            <a:r>
              <a:rPr lang="en-US" sz="2400" b="0" dirty="0">
                <a:effectLst/>
                <a:cs typeface="B Nazanin" panose="00000400000000000000" pitchFamily="2" charset="-78"/>
              </a:rPr>
              <a:t> </a:t>
            </a:r>
            <a:r>
              <a:rPr lang="fa-IR" sz="2400" b="0" dirty="0">
                <a:effectLst/>
                <a:cs typeface="B Nazanin" panose="00000400000000000000" pitchFamily="2" charset="-78"/>
              </a:rPr>
              <a:t>ﺧﻮدﮐﺸﯽ ﭘﺪﯾﺪه ﭘﯿﭽﯿﺪه اي اﺳﺖ ﮐﻪ از ﺗﻌﺎﻣﻞ ﻋﻮاﻣﻞ ﻣﺨﺘﻠﻒ زﯾﺴﺘﯽ، رواﻧﯽ،  اﺟﺘﻤﺎﻋﯽ و ﻓﺮﻫﻨﮕﯽ و ﻣﻌﻨﻮي ﺣﺎﺻﻞ ﻣﯽ ﺷﻮد . </a:t>
            </a:r>
            <a:r>
              <a:rPr lang="fa-IR" sz="2400" b="0" dirty="0" smtClean="0">
                <a:effectLst/>
                <a:cs typeface="B Nazanin" panose="00000400000000000000" pitchFamily="2" charset="-78"/>
              </a:rPr>
              <a:t/>
            </a:r>
            <a:br>
              <a:rPr lang="fa-IR" sz="2400" b="0" dirty="0" smtClean="0">
                <a:effectLst/>
                <a:cs typeface="B Nazanin" panose="00000400000000000000" pitchFamily="2" charset="-78"/>
              </a:rPr>
            </a:br>
            <a:r>
              <a:rPr lang="en-US" sz="2400" b="0" dirty="0" smtClean="0">
                <a:effectLst/>
                <a:cs typeface="B Nazanin" panose="00000400000000000000" pitchFamily="2" charset="-78"/>
              </a:rPr>
              <a:t/>
            </a:r>
            <a:br>
              <a:rPr lang="en-US" sz="2400" b="0" dirty="0" smtClean="0">
                <a:effectLst/>
                <a:cs typeface="B Nazanin" panose="00000400000000000000" pitchFamily="2" charset="-78"/>
              </a:rPr>
            </a:br>
            <a:r>
              <a:rPr lang="fa-IR" sz="2400" b="0" dirty="0" smtClean="0">
                <a:effectLst/>
                <a:cs typeface="B Nazanin" panose="00000400000000000000" pitchFamily="2" charset="-78"/>
              </a:rPr>
              <a:t>ﺧﻮدﮐﺸﯽ </a:t>
            </a:r>
            <a:r>
              <a:rPr lang="fa-IR" sz="2400" b="0" dirty="0">
                <a:effectLst/>
                <a:cs typeface="B Nazanin" panose="00000400000000000000" pitchFamily="2" charset="-78"/>
              </a:rPr>
              <a:t>ﺣﺎﺻﻞ دردی عمیق، ﻧﻮﻣﯿﺪي و ﯾﺎس اﺳﺖ و ﻏﻠﺒﻪ درد، ﺗﺮس و ﻧﺎاﻣﯿﺪي را ﺑﺮ اﻣﯿﺪ ﻧﺸﺎن ﻣﯽ دﻫﺪ. </a:t>
            </a:r>
            <a:r>
              <a:rPr lang="fa-IR" sz="2400" b="0" dirty="0" smtClean="0">
                <a:effectLst/>
                <a:cs typeface="B Nazanin" panose="00000400000000000000" pitchFamily="2" charset="-78"/>
              </a:rPr>
              <a:t/>
            </a:r>
            <a:br>
              <a:rPr lang="fa-IR" sz="2400" b="0" dirty="0" smtClean="0">
                <a:effectLst/>
                <a:cs typeface="B Nazanin" panose="00000400000000000000" pitchFamily="2" charset="-78"/>
              </a:rPr>
            </a:br>
            <a:r>
              <a:rPr lang="en-US" sz="2400" b="0" dirty="0" smtClean="0">
                <a:effectLst/>
                <a:cs typeface="B Nazanin" panose="00000400000000000000" pitchFamily="2" charset="-78"/>
              </a:rPr>
              <a:t/>
            </a:r>
            <a:br>
              <a:rPr lang="en-US" sz="2400" b="0" dirty="0" smtClean="0">
                <a:effectLst/>
                <a:cs typeface="B Nazanin" panose="00000400000000000000" pitchFamily="2" charset="-78"/>
              </a:rPr>
            </a:br>
            <a:r>
              <a:rPr lang="fa-IR" sz="2400" b="0" dirty="0" smtClean="0">
                <a:effectLst/>
                <a:cs typeface="B Nazanin" panose="00000400000000000000" pitchFamily="2" charset="-78"/>
              </a:rPr>
              <a:t>در </a:t>
            </a:r>
            <a:r>
              <a:rPr lang="fa-IR" sz="2400" b="0" dirty="0">
                <a:effectLst/>
                <a:cs typeface="B Nazanin" panose="00000400000000000000" pitchFamily="2" charset="-78"/>
              </a:rPr>
              <a:t>واﻗﻊ ﺧﻮدﮐﺸﯽ را ﻣﯽ ﺗﻮان ﻧﻮﻋﯽ ﻣﻘﺎﺑﻠﻪ ﯾﺎ رﻓﺘﺎر ﻣﻘﺎﺑﻠﻪ اي ﻓﺮض ﮐﺮد ﮐﻪ ﺗﺤﺖ دو ﺷﺮاﯾﻂ اﺗﻔﺎق ﻣﯽ اﻓﺘﺪ </a:t>
            </a:r>
            <a:r>
              <a:rPr lang="en-US" sz="2400" b="0" dirty="0" smtClean="0">
                <a:effectLst/>
                <a:cs typeface="B Nazanin" panose="00000400000000000000" pitchFamily="2" charset="-78"/>
              </a:rPr>
              <a:t>:</a:t>
            </a:r>
            <a:r>
              <a:rPr lang="en-US" sz="2400" b="0" dirty="0">
                <a:effectLst/>
                <a:cs typeface="B Nazanin" panose="00000400000000000000" pitchFamily="2" charset="-78"/>
              </a:rPr>
              <a:t/>
            </a:r>
            <a:br>
              <a:rPr lang="en-US" sz="2400" b="0" dirty="0">
                <a:effectLst/>
                <a:cs typeface="B Nazanin" panose="00000400000000000000" pitchFamily="2" charset="-78"/>
              </a:rPr>
            </a:br>
            <a:r>
              <a:rPr lang="fa-IR" sz="2400" b="0" dirty="0" smtClean="0">
                <a:effectLst/>
                <a:cs typeface="B Nazanin" panose="00000400000000000000" pitchFamily="2" charset="-78"/>
              </a:rPr>
              <a:t>اﻟﻒ)  </a:t>
            </a:r>
            <a:r>
              <a:rPr lang="fa-IR" sz="2400" b="0" dirty="0">
                <a:effectLst/>
                <a:cs typeface="B Nazanin" panose="00000400000000000000" pitchFamily="2" charset="-78"/>
              </a:rPr>
              <a:t>درد ﺟﺴﻤﯽ ﯾﺎ رواﻧﯽ ﮐﻪ ﻏﯿﺮﻗﺎﺑﻞ ﺗﺤﻤﻞ و ﺗﻨﺶ آور ﺗﺠﺮﺑﻪ ﻣﯽ </a:t>
            </a:r>
            <a:r>
              <a:rPr lang="fa-IR" sz="2400" b="0" dirty="0" smtClean="0">
                <a:effectLst/>
                <a:cs typeface="B Nazanin" panose="00000400000000000000" pitchFamily="2" charset="-78"/>
              </a:rPr>
              <a:t>ﺷﻮد</a:t>
            </a:r>
            <a:br>
              <a:rPr lang="fa-IR" sz="2400" b="0" dirty="0" smtClean="0">
                <a:effectLst/>
                <a:cs typeface="B Nazanin" panose="00000400000000000000" pitchFamily="2" charset="-78"/>
              </a:rPr>
            </a:br>
            <a:r>
              <a:rPr lang="fa-IR" sz="2400" b="0" dirty="0" smtClean="0">
                <a:effectLst/>
                <a:cs typeface="B Nazanin" panose="00000400000000000000" pitchFamily="2" charset="-78"/>
              </a:rPr>
              <a:t> ب)  </a:t>
            </a:r>
            <a:r>
              <a:rPr lang="fa-IR" sz="2400" b="0" dirty="0">
                <a:effectLst/>
                <a:cs typeface="B Nazanin" panose="00000400000000000000" pitchFamily="2" charset="-78"/>
              </a:rPr>
              <a:t>ﻣﻮﻗﻌﯿﺖ دردﻧﺎﮐﯽ ﮐﻪ ﻣﻮﺟﺐ اﯾﻦ درد و رﻧﺞ ﺷﺪه، ﺗﻤﺎم ﻧﺸﺪﻧﯽ و ﻏﯿﺮﻗﺎﺑﻞ ﺗﻐﯿﯿﺮ ادراك ﻣﯽ ﺷﻮد </a:t>
            </a:r>
            <a:r>
              <a:rPr lang="fa-IR" sz="2400" b="0" dirty="0" smtClean="0">
                <a:effectLst/>
                <a:cs typeface="B Nazanin" panose="00000400000000000000" pitchFamily="2" charset="-78"/>
              </a:rPr>
              <a:t>.</a:t>
            </a:r>
            <a:br>
              <a:rPr lang="fa-IR" sz="2400" b="0" dirty="0" smtClean="0">
                <a:effectLst/>
                <a:cs typeface="B Nazanin" panose="00000400000000000000" pitchFamily="2" charset="-78"/>
              </a:rPr>
            </a:br>
            <a:r>
              <a:rPr lang="fa-IR" sz="2400" b="0" dirty="0" smtClean="0">
                <a:effectLst/>
                <a:cs typeface="B Nazanin" panose="00000400000000000000" pitchFamily="2" charset="-78"/>
              </a:rPr>
              <a:t>در </a:t>
            </a:r>
            <a:r>
              <a:rPr lang="fa-IR" sz="2400" b="0" dirty="0">
                <a:effectLst/>
                <a:cs typeface="B Nazanin" panose="00000400000000000000" pitchFamily="2" charset="-78"/>
              </a:rPr>
              <a:t>ﭼﻨﯿﻦ ﺷﺮاﯾﻂ ﺧﻮدﮐﺸﯽ ﻧﻮﻋﯽ ﺣﻞ ﻣﺴﺎﻟﻪ- اﻟﺒﺘﻪ ﯾﮏ ﺣﻞ ﻣﺴﺎﻟﻪ ﻧﺎﺳﺎﻟﻢ- ﺑﺮاي ﻣﻘﺎﺑﻠﻪ ﺑﺎ ﻣﻮﻗﻌﯿﺖ دردﻧﺎﮐﯽ اﺳﺖ ﮐﻪ ﻏﯿﺮﻗﺎﺑﻞ ﺗﻐﯿﯿﺮ ادراك ﻣﯽ ﺷﻮد.  </a:t>
            </a:r>
            <a:r>
              <a:rPr lang="en-US" sz="2400" b="0" dirty="0">
                <a:effectLst/>
                <a:cs typeface="B Nazanin" panose="00000400000000000000" pitchFamily="2" charset="-78"/>
              </a:rPr>
              <a:t/>
            </a:r>
            <a:br>
              <a:rPr lang="en-US" sz="2400" b="0" dirty="0">
                <a:effectLst/>
                <a:cs typeface="B Nazanin" panose="00000400000000000000" pitchFamily="2" charset="-78"/>
              </a:rPr>
            </a:br>
            <a:endParaRPr lang="en-US" sz="2400" b="0" dirty="0">
              <a:cs typeface="B Nazanin" panose="00000400000000000000" pitchFamily="2" charset="-78"/>
            </a:endParaRPr>
          </a:p>
        </p:txBody>
      </p:sp>
      <p:sp>
        <p:nvSpPr>
          <p:cNvPr id="3" name="Content Placeholder 2"/>
          <p:cNvSpPr>
            <a:spLocks noGrp="1"/>
          </p:cNvSpPr>
          <p:nvPr>
            <p:ph sz="quarter" idx="13"/>
          </p:nvPr>
        </p:nvSpPr>
        <p:spPr>
          <a:xfrm>
            <a:off x="1143000" y="332656"/>
            <a:ext cx="6400800" cy="720080"/>
          </a:xfrm>
        </p:spPr>
        <p:txBody>
          <a:bodyPr>
            <a:normAutofit/>
          </a:bodyPr>
          <a:lstStyle/>
          <a:p>
            <a:pPr marL="45720" indent="0" algn="ctr">
              <a:buNone/>
            </a:pPr>
            <a:r>
              <a:rPr lang="fa-IR" sz="3200" b="1" dirty="0">
                <a:cs typeface="B Titr" panose="00000700000000000000" pitchFamily="2" charset="-78"/>
              </a:rPr>
              <a:t> ﻋﻠﺖ ﺧﻮدﮐﺸﯽ </a:t>
            </a:r>
            <a:endParaRPr lang="en-US" sz="3200" dirty="0">
              <a:cs typeface="B Titr" panose="00000700000000000000" pitchFamily="2" charset="-78"/>
            </a:endParaRPr>
          </a:p>
        </p:txBody>
      </p:sp>
    </p:spTree>
    <p:extLst>
      <p:ext uri="{BB962C8B-B14F-4D97-AF65-F5344CB8AC3E}">
        <p14:creationId xmlns:p14="http://schemas.microsoft.com/office/powerpoint/2010/main" val="99225248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23528" y="1268760"/>
            <a:ext cx="8424936" cy="5184576"/>
          </a:xfrm>
        </p:spPr>
        <p:txBody>
          <a:bodyPr>
            <a:normAutofit/>
          </a:bodyPr>
          <a:lstStyle/>
          <a:p>
            <a:pPr marL="45720" indent="0">
              <a:buNone/>
            </a:pPr>
            <a:r>
              <a:rPr lang="fa-IR" sz="2400" dirty="0">
                <a:cs typeface="B Nazanin" panose="00000400000000000000" pitchFamily="2" charset="-78"/>
              </a:rPr>
              <a:t>ﻫﻤﺎﻧﻄﻮر ﮐﻪ ذﮐﺮ ﺷﺪ ﺧﻮدﮐﺸﯽ ﭘﺪﯾﺪه ﭘﯿﭽﯿﺪه اي اﺳﺖ ﮐﻪ ﻋﻠﺖ واﺣﺪي ﻧﺪارد و از ﺗﻌﺎﻣﻞ ﻋﻮاﻣﻞ ﻣﺨﺘﻠﻒ ﺣﺎﺻﻞ  ﻣﯽ ﺷﻮد . اﯾﻦ ﻋﻮاﻣﻞ ﺑﻪ دو دﺳﺘﻪ ﺑﺰرگ </a:t>
            </a:r>
            <a:r>
              <a:rPr lang="fa-IR" sz="2400" b="1" dirty="0">
                <a:cs typeface="B Nazanin" panose="00000400000000000000" pitchFamily="2" charset="-78"/>
              </a:rPr>
              <a:t>ﻋﻮاﻣﻞ ﺧﻄﺮ</a:t>
            </a:r>
            <a:r>
              <a:rPr lang="fa-IR" sz="2400" dirty="0">
                <a:cs typeface="B Nazanin" panose="00000400000000000000" pitchFamily="2" charset="-78"/>
              </a:rPr>
              <a:t> و </a:t>
            </a:r>
            <a:r>
              <a:rPr lang="fa-IR" sz="2400" b="1" dirty="0">
                <a:cs typeface="B Nazanin" panose="00000400000000000000" pitchFamily="2" charset="-78"/>
              </a:rPr>
              <a:t>ﻣﺤﺎﻓﻆ</a:t>
            </a:r>
            <a:r>
              <a:rPr lang="fa-IR" sz="2400" dirty="0">
                <a:cs typeface="B Nazanin" panose="00000400000000000000" pitchFamily="2" charset="-78"/>
              </a:rPr>
              <a:t> ﺗﻘﺴﯿﻢ ﺑﻨﺪي ﻣﯽ ﺷﻮﻧﺪ </a:t>
            </a:r>
            <a:r>
              <a:rPr lang="fa-IR" sz="2400" dirty="0" smtClean="0">
                <a:cs typeface="B Nazanin" panose="00000400000000000000" pitchFamily="2" charset="-78"/>
              </a:rPr>
              <a:t>.</a:t>
            </a:r>
          </a:p>
          <a:p>
            <a:pPr marL="45720" indent="0">
              <a:buNone/>
            </a:pPr>
            <a:r>
              <a:rPr lang="fa-IR" sz="2400" dirty="0" smtClean="0">
                <a:cs typeface="B Nazanin" panose="00000400000000000000" pitchFamily="2" charset="-78"/>
              </a:rPr>
              <a:t>ﻋﻮاﻣﻞ ﺧﻄﺮ : </a:t>
            </a:r>
            <a:r>
              <a:rPr lang="fa-IR" sz="2400" dirty="0">
                <a:cs typeface="B Nazanin" panose="00000400000000000000" pitchFamily="2" charset="-78"/>
              </a:rPr>
              <a:t>ﻋﻮاﻣﻠﯽ ﻫﺴﺘﻨﺪ ﮐﻪ اﺣﺘﻤﺎل اﻗﺪام ﺑﻪ ﺧﻮدﮐﺸﯽ را اﻓﺰاﯾﺶ </a:t>
            </a:r>
            <a:r>
              <a:rPr lang="fa-IR" sz="2400" dirty="0" smtClean="0">
                <a:cs typeface="B Nazanin" panose="00000400000000000000" pitchFamily="2" charset="-78"/>
              </a:rPr>
              <a:t>می دهند .</a:t>
            </a:r>
          </a:p>
          <a:p>
            <a:pPr marL="45720" indent="0">
              <a:buNone/>
            </a:pPr>
            <a:r>
              <a:rPr lang="fa-IR" sz="2400" dirty="0" smtClean="0">
                <a:cs typeface="B Nazanin" panose="00000400000000000000" pitchFamily="2" charset="-78"/>
              </a:rPr>
              <a:t>ﻋﻮاﻣﻞ </a:t>
            </a:r>
            <a:r>
              <a:rPr lang="fa-IR" sz="2400" dirty="0">
                <a:cs typeface="B Nazanin" panose="00000400000000000000" pitchFamily="2" charset="-78"/>
              </a:rPr>
              <a:t>ﻣﺤﺎﻓﻆ </a:t>
            </a:r>
            <a:r>
              <a:rPr lang="fa-IR" sz="2400" dirty="0" smtClean="0">
                <a:cs typeface="B Nazanin" panose="00000400000000000000" pitchFamily="2" charset="-78"/>
              </a:rPr>
              <a:t>: ﻋﻮاﻣﻠﯽ </a:t>
            </a:r>
            <a:r>
              <a:rPr lang="fa-IR" sz="2400" dirty="0">
                <a:cs typeface="B Nazanin" panose="00000400000000000000" pitchFamily="2" charset="-78"/>
              </a:rPr>
              <a:t>ﻫﺴﺘﻨﺪ ﮐﻪ اﯾﻦ اﺣﺘﻤﺎل را ﮐﺎﻫﺶ ﻣﯽ دﻫﻨﺪ . </a:t>
            </a:r>
            <a:r>
              <a:rPr lang="en-US" sz="2400" dirty="0">
                <a:cs typeface="B Nazanin" panose="00000400000000000000" pitchFamily="2" charset="-78"/>
              </a:rPr>
              <a:t/>
            </a:r>
            <a:br>
              <a:rPr lang="en-US" sz="2400" dirty="0">
                <a:cs typeface="B Nazanin" panose="00000400000000000000" pitchFamily="2" charset="-78"/>
              </a:rPr>
            </a:br>
            <a:endParaRPr lang="fa-IR" sz="2400" dirty="0" smtClean="0">
              <a:cs typeface="B Nazanin" panose="00000400000000000000" pitchFamily="2" charset="-78"/>
            </a:endParaRPr>
          </a:p>
          <a:p>
            <a:pPr marL="45720" indent="0">
              <a:buNone/>
            </a:pPr>
            <a:r>
              <a:rPr lang="en-US" sz="2400" b="1" dirty="0">
                <a:cs typeface="B Nazanin" panose="00000400000000000000" pitchFamily="2" charset="-78"/>
              </a:rPr>
              <a:t> </a:t>
            </a:r>
            <a:endParaRPr lang="en-US" sz="2400" dirty="0">
              <a:cs typeface="B Nazanin" panose="00000400000000000000" pitchFamily="2" charset="-78"/>
            </a:endParaRPr>
          </a:p>
        </p:txBody>
      </p:sp>
      <p:sp>
        <p:nvSpPr>
          <p:cNvPr id="2" name="Cloud 1"/>
          <p:cNvSpPr/>
          <p:nvPr/>
        </p:nvSpPr>
        <p:spPr>
          <a:xfrm>
            <a:off x="323528" y="3717032"/>
            <a:ext cx="8568952" cy="2880320"/>
          </a:xfrm>
          <a:prstGeom prst="cloud">
            <a:avLst/>
          </a:prstGeom>
        </p:spPr>
        <p:style>
          <a:lnRef idx="1">
            <a:schemeClr val="accent2"/>
          </a:lnRef>
          <a:fillRef idx="2">
            <a:schemeClr val="accent2"/>
          </a:fillRef>
          <a:effectRef idx="1">
            <a:schemeClr val="accent2"/>
          </a:effectRef>
          <a:fontRef idx="minor">
            <a:schemeClr val="dk1"/>
          </a:fontRef>
        </p:style>
        <p:txBody>
          <a:bodyPr rtlCol="0" anchor="ctr"/>
          <a:lstStyle/>
          <a:p>
            <a:pPr marL="45720" indent="0" algn="r">
              <a:buNone/>
            </a:pPr>
            <a:r>
              <a:rPr lang="fa-IR" sz="2000" b="1" dirty="0">
                <a:cs typeface="B Nazanin" panose="00000400000000000000" pitchFamily="2" charset="-78"/>
              </a:rPr>
              <a:t>ﺑﺨﺎﻃﺮ داﺷﺘﻪ ﺑﺎﺷﯿﺪ ﻫﯿﭻ ﻋﺎﻣﻞ ﺧﻄﺮ ﯾﺎ ﻣﺤﺎﻓﻈﯽ ﻧﻤﯽ ﺗﻮاﻧﺪ ﺑﻪ ﺗﻨﻬﺎﯾﯽ و ﺑﻪ ﺷﮑﻞ ﻣﺴﺘﻘل اﻗﺪام ﺑﻪ ﺧﻮدﮐﺸﯽ را ﺗﻌﯿﯿﻦ ﮐﻨﺪ . ﻫﻤﭽﻨﯿﻦ اﯾﻦ ﻋﻮاﻣﻞ ﮐﻪ ﺑﺮﺧﯽ ﻗﺎﺑﻞ ﺗﻐﯿﯿﺮ و ﺑﺮﺧﯽ ﻏﯿﺮﻗﺎﺑﻞ ﺗﻐﯿﯿﺮ ﻫﺴﺘﻨﺪ، ﻗﺪرت ﭘﯿﺶ ﺑﯿﻨﯽ ﮐﻨﻨﺪﮔﯽ ﯾﮑﺴﺎﻧﯽ ﻧﺪارﻧﺪ و ﺑﺮﺧﯽ اﻫﻤﯿﺖ ﺑﯿﺸﺘﺮي از ﺑﻘﯿﻪ دارﻧﺪ</a:t>
            </a:r>
            <a:endParaRPr lang="en-US" sz="2000" dirty="0">
              <a:cs typeface="B Nazanin" panose="00000400000000000000" pitchFamily="2" charset="-78"/>
            </a:endParaRPr>
          </a:p>
        </p:txBody>
      </p:sp>
    </p:spTree>
    <p:extLst>
      <p:ext uri="{BB962C8B-B14F-4D97-AF65-F5344CB8AC3E}">
        <p14:creationId xmlns:p14="http://schemas.microsoft.com/office/powerpoint/2010/main" val="2870518256"/>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412776"/>
            <a:ext cx="8424935" cy="5184576"/>
          </a:xfrm>
        </p:spPr>
        <p:txBody>
          <a:bodyPr/>
          <a:lstStyle/>
          <a:p>
            <a:pPr marL="0" indent="0">
              <a:buNone/>
            </a:pPr>
            <a:r>
              <a:rPr lang="fa-IR" sz="2400" b="0" dirty="0" smtClean="0">
                <a:effectLst/>
                <a:cs typeface="B Nazanin" panose="00000400000000000000" pitchFamily="2" charset="-78"/>
              </a:rPr>
              <a:t>ﻋﻮاﻣﻠﯽ </a:t>
            </a:r>
            <a:r>
              <a:rPr lang="fa-IR" sz="2400" b="0" dirty="0">
                <a:effectLst/>
                <a:cs typeface="B Nazanin" panose="00000400000000000000" pitchFamily="2" charset="-78"/>
              </a:rPr>
              <a:t>ﻫﺴﺘﻨﺪ ﮐﻪ ﺧﻄﺮ اﻗﺪام ﺑﻪ ﺧﻮدﮐﺸﯽ را اﻓﺰاﯾﺶ ﻣﯽ دﻫﻨﺪ. وﺟﻮد ﯾﮏ ﯾﺎ ﭼﻨﺪ ﻋﺎﻣﻞ ﺧﻄﺮ ، احتمال ﺧﻮدﮐﺸﯽ را اﻓﺰاﯾﺶ ﻣﯽ دﻫﺪ وﻟﯽ ﻟﺰوﻣﺎ ﺧﻮدﮐﺸﯽ را ﭘﯿﺶ ﺑﯿﻨﯽ ﻧﻤﯽ ﮐﻨﺪ </a:t>
            </a:r>
            <a:r>
              <a:rPr lang="fa-IR" sz="2400" b="0" dirty="0" smtClean="0">
                <a:effectLst/>
                <a:cs typeface="B Nazanin" panose="00000400000000000000" pitchFamily="2" charset="-78"/>
              </a:rPr>
              <a:t>. اﮔﺮﭼﻪ </a:t>
            </a:r>
            <a:r>
              <a:rPr lang="fa-IR" sz="2400" b="0" dirty="0">
                <a:effectLst/>
                <a:cs typeface="B Nazanin" panose="00000400000000000000" pitchFamily="2" charset="-78"/>
              </a:rPr>
              <a:t>ﻫﻤﻪ ﻋﻮاﻣﻞ ﺧﻄﺮ ﻗﺪرت ﭘﯿﺶ ﺑﯿﻨﯽ ﮐﻨﻨﺪﮔﯽ ﯾﮑﺴﺎﻧﯽ ﻧﺪارﻧﺪ. وﻟﯽ ﺑﻪ ﻋﻨﻮان ﯾﮏ اﺻﻞ ﮐﻠﯽ ﻫﺮ ﭼﻪ ﺗﻌﺪاد ﻋﻮاﻣﻞ ﺧﻄﺮ ﺑﯿﺸﺘﺮ ﺑﺎﺷﺪ اﺣﺘﻤاﻞ ﺧﻮدﮐﺸﯽ ﻧﯿﺰ اﻓﺰاﯾﺶ ﻣﯽ </a:t>
            </a:r>
            <a:r>
              <a:rPr lang="fa-IR" sz="2400" b="0" dirty="0" smtClean="0">
                <a:effectLst/>
                <a:cs typeface="B Nazanin" panose="00000400000000000000" pitchFamily="2" charset="-78"/>
              </a:rPr>
              <a:t>ﯾﺎﺑﺪ</a:t>
            </a:r>
            <a:r>
              <a:rPr lang="fa-IR" sz="2400" dirty="0">
                <a:effectLst/>
                <a:cs typeface="B Nazanin" panose="00000400000000000000" pitchFamily="2" charset="-78"/>
              </a:rPr>
              <a:t/>
            </a:r>
            <a:br>
              <a:rPr lang="fa-IR" sz="2400" dirty="0">
                <a:effectLst/>
                <a:cs typeface="B Nazanin" panose="00000400000000000000" pitchFamily="2" charset="-78"/>
              </a:rPr>
            </a:br>
            <a:r>
              <a:rPr lang="fa-IR" sz="2400" dirty="0" smtClean="0">
                <a:effectLst/>
                <a:cs typeface="B Nazanin" panose="00000400000000000000" pitchFamily="2" charset="-78"/>
              </a:rPr>
              <a:t/>
            </a:r>
            <a:br>
              <a:rPr lang="fa-IR" sz="2400" dirty="0" smtClean="0">
                <a:effectLst/>
                <a:cs typeface="B Nazanin" panose="00000400000000000000" pitchFamily="2" charset="-78"/>
              </a:rPr>
            </a:br>
            <a:r>
              <a:rPr lang="en-US" sz="2400" dirty="0">
                <a:effectLst/>
                <a:cs typeface="B Nazanin" panose="00000400000000000000" pitchFamily="2" charset="-78"/>
              </a:rPr>
              <a:t/>
            </a:r>
            <a:br>
              <a:rPr lang="en-US" sz="2400" dirty="0">
                <a:effectLst/>
                <a:cs typeface="B Nazanin" panose="00000400000000000000" pitchFamily="2" charset="-78"/>
              </a:rPr>
            </a:br>
            <a:endParaRPr lang="en-US" sz="2400" dirty="0">
              <a:cs typeface="B Nazanin" panose="00000400000000000000" pitchFamily="2" charset="-78"/>
            </a:endParaRPr>
          </a:p>
        </p:txBody>
      </p:sp>
      <p:sp>
        <p:nvSpPr>
          <p:cNvPr id="3" name="Content Placeholder 2"/>
          <p:cNvSpPr>
            <a:spLocks noGrp="1"/>
          </p:cNvSpPr>
          <p:nvPr>
            <p:ph sz="quarter" idx="13"/>
          </p:nvPr>
        </p:nvSpPr>
        <p:spPr>
          <a:xfrm>
            <a:off x="1143000" y="731520"/>
            <a:ext cx="6400800" cy="753264"/>
          </a:xfrm>
        </p:spPr>
        <p:txBody>
          <a:bodyPr/>
          <a:lstStyle/>
          <a:p>
            <a:pPr marL="45720" indent="0" algn="ctr">
              <a:buNone/>
            </a:pPr>
            <a:r>
              <a:rPr lang="fa-IR" sz="2800" b="1" dirty="0">
                <a:cs typeface="B Titr" panose="00000700000000000000" pitchFamily="2" charset="-78"/>
              </a:rPr>
              <a:t>ﻋﻮاﻣﻞ ﺧﻄﺮ ﺧﻮدﮐﺸﯽ </a:t>
            </a:r>
            <a:endParaRPr lang="en-US" sz="2800" dirty="0">
              <a:cs typeface="B Titr" panose="00000700000000000000" pitchFamily="2" charset="-78"/>
            </a:endParaRPr>
          </a:p>
          <a:p>
            <a:pPr marL="45720" indent="0" algn="ctr">
              <a:buNone/>
            </a:pPr>
            <a:endParaRPr lang="en-US" dirty="0"/>
          </a:p>
        </p:txBody>
      </p:sp>
      <p:sp>
        <p:nvSpPr>
          <p:cNvPr id="4" name="Cloud Callout 3"/>
          <p:cNvSpPr/>
          <p:nvPr/>
        </p:nvSpPr>
        <p:spPr>
          <a:xfrm>
            <a:off x="179512" y="2996952"/>
            <a:ext cx="8784976" cy="3240360"/>
          </a:xfrm>
          <a:prstGeom prst="cloud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2000" b="1" dirty="0">
                <a:cs typeface="B Nazanin" panose="00000400000000000000" pitchFamily="2" charset="-78"/>
              </a:rPr>
              <a:t>ﺷﻨﺎﺳﺎﯾﯽ ﻋﻮاﻣﻞ ﺧﻄﺮ ﻫﻤﺮاه ﺑﺎ ﺧﻮدﮐﺸﯽ در ﺗﺼﻤﯿﻢ ﮔﯿﺮي ﺑﺎﻟﯿﻨﯽ اﻫﻤﯿﺖ ﺣﯿﺎﺗﯽ دارد .آﮔﺎﻫﯽ ﻧﺴﺒﺖ ﺑﻪ اﯾﻦ ﻋﻮاﻣﻞ ﺑﻪ ﺷﻨﺎﺳﺎﯾﯽ اﻓﺮادي ﮐﻪ در ﺧﻄﺮ ﺑﺎﻻﯾﯽ ﻗﺮار دارﻧﺪ ﮐﻤﮏ ﮐﺮده و ﭘﺲ از آن ﻣﯽ ﺗﻮان ﻣﺪاﺧﻠﻪ ﭘﯿﺸﮕﯿﺮي را ﻃﺮاﺣﯽ ﮐﺮد .ﺑﻨﺎﺑﺮاﯾﻦ آﺷﻨﺎﯾﯽ ﺑﺎ اﯾﻦ ﻋﻮاﻣﻞ ﺑﺮاي ﻣﺸﺎوران ﺣﺎﺋﺰ اﻫﻤﯿﺖ اﺳﺖ.</a:t>
            </a:r>
            <a:r>
              <a:rPr lang="en-US" sz="2000" b="1" dirty="0">
                <a:cs typeface="B Nazanin" panose="00000400000000000000" pitchFamily="2" charset="-78"/>
              </a:rPr>
              <a:t/>
            </a:r>
            <a:br>
              <a:rPr lang="en-US" sz="2000" b="1" dirty="0">
                <a:cs typeface="B Nazanin" panose="00000400000000000000" pitchFamily="2" charset="-78"/>
              </a:rPr>
            </a:br>
            <a:r>
              <a:rPr lang="en-US" dirty="0">
                <a:cs typeface="B Nazanin" panose="00000400000000000000" pitchFamily="2" charset="-78"/>
              </a:rPr>
              <a:t> </a:t>
            </a:r>
            <a:endParaRPr lang="en-US" dirty="0"/>
          </a:p>
        </p:txBody>
      </p:sp>
    </p:spTree>
    <p:extLst>
      <p:ext uri="{BB962C8B-B14F-4D97-AF65-F5344CB8AC3E}">
        <p14:creationId xmlns:p14="http://schemas.microsoft.com/office/powerpoint/2010/main" val="36032755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755576" y="476672"/>
            <a:ext cx="8064896" cy="5832648"/>
          </a:xfrm>
        </p:spPr>
        <p:txBody>
          <a:bodyPr>
            <a:normAutofit/>
          </a:bodyPr>
          <a:lstStyle/>
          <a:p>
            <a:pPr marL="45720" indent="0">
              <a:buNone/>
            </a:pPr>
            <a:endParaRPr lang="fa-IR" b="1" dirty="0" smtClean="0"/>
          </a:p>
          <a:p>
            <a:pPr marL="45720" indent="0" algn="ctr">
              <a:buNone/>
            </a:pPr>
            <a:r>
              <a:rPr lang="fa-IR" sz="2800" b="1" dirty="0" smtClean="0">
                <a:cs typeface="B Titr" panose="00000700000000000000" pitchFamily="2" charset="-78"/>
              </a:rPr>
              <a:t>ﻣﺪاﺧﻠﻪ ﻣﺨﺘﺼﺮ ﺑﺮاي ﻣﺪﯾﺮﯾﺖﺧﻮدﮐﺸﯽ </a:t>
            </a:r>
          </a:p>
          <a:p>
            <a:pPr marL="45720" indent="0">
              <a:buNone/>
            </a:pPr>
            <a:endParaRPr lang="fa-IR" b="1" dirty="0" smtClean="0">
              <a:cs typeface="B Titr" panose="00000700000000000000" pitchFamily="2" charset="-78"/>
            </a:endParaRPr>
          </a:p>
          <a:p>
            <a:pPr marL="45720" indent="0" algn="ctr">
              <a:buNone/>
            </a:pPr>
            <a:r>
              <a:rPr lang="fa-IR" b="1" dirty="0" smtClean="0">
                <a:cs typeface="B Titr" panose="00000700000000000000" pitchFamily="2" charset="-78"/>
              </a:rPr>
              <a:t>وﯾﮋه </a:t>
            </a:r>
            <a:r>
              <a:rPr lang="fa-IR" b="1" dirty="0">
                <a:cs typeface="B Titr" panose="00000700000000000000" pitchFamily="2" charset="-78"/>
              </a:rPr>
              <a:t>ﮐﺎرﺷﻨﺎﺳﺎن ﺳﻼﻣﺖ روان</a:t>
            </a:r>
            <a:endParaRPr lang="en-US" dirty="0">
              <a:cs typeface="B Titr" panose="00000700000000000000" pitchFamily="2" charset="-78"/>
            </a:endParaRPr>
          </a:p>
          <a:p>
            <a:pPr marL="45720" indent="0">
              <a:buNone/>
            </a:pPr>
            <a:endParaRPr lang="fa-IR" b="1" dirty="0" smtClean="0">
              <a:cs typeface="B Titr" panose="00000700000000000000" pitchFamily="2" charset="-78"/>
            </a:endParaRPr>
          </a:p>
          <a:p>
            <a:pPr marL="45720" indent="0" algn="ctr">
              <a:buNone/>
            </a:pPr>
            <a:r>
              <a:rPr lang="fa-IR" b="1" dirty="0" smtClean="0">
                <a:cs typeface="B Titr" panose="00000700000000000000" pitchFamily="2" charset="-78"/>
              </a:rPr>
              <a:t>ﺗﺪوﯾﻦ </a:t>
            </a:r>
            <a:r>
              <a:rPr lang="fa-IR" b="1" dirty="0">
                <a:cs typeface="B Titr" panose="00000700000000000000" pitchFamily="2" charset="-78"/>
              </a:rPr>
              <a:t>:</a:t>
            </a:r>
            <a:endParaRPr lang="en-US" dirty="0">
              <a:cs typeface="B Titr" panose="00000700000000000000" pitchFamily="2" charset="-78"/>
            </a:endParaRPr>
          </a:p>
          <a:p>
            <a:pPr marL="45720" indent="0" algn="ctr">
              <a:buNone/>
            </a:pPr>
            <a:r>
              <a:rPr lang="fa-IR" b="1" dirty="0">
                <a:cs typeface="B Titr" panose="00000700000000000000" pitchFamily="2" charset="-78"/>
              </a:rPr>
              <a:t>دﮐﺘﺮ ﻓﻬﯿﻤﻪ ﻓﺘﺤﻌﻠﯽ ﻟﻮاﺳﺎنی</a:t>
            </a:r>
            <a:endParaRPr lang="en-US" dirty="0">
              <a:cs typeface="B Titr" panose="00000700000000000000" pitchFamily="2" charset="-78"/>
            </a:endParaRPr>
          </a:p>
          <a:p>
            <a:pPr marL="45720" indent="0">
              <a:buNone/>
            </a:pPr>
            <a:endParaRPr lang="en-US" dirty="0">
              <a:cs typeface="B Titr" panose="00000700000000000000" pitchFamily="2" charset="-78"/>
            </a:endParaRPr>
          </a:p>
          <a:p>
            <a:pPr marL="45720" indent="0" algn="ctr">
              <a:buNone/>
            </a:pPr>
            <a:r>
              <a:rPr lang="fa-IR" sz="2400" b="1" dirty="0">
                <a:cs typeface="B Titr" panose="00000700000000000000" pitchFamily="2" charset="-78"/>
              </a:rPr>
              <a:t>وزارت ﺑﻬﺪاﺷﺖ، درﻣﺎن و آﻣﻮزش ﭘﺰﺷﮑﯽ     </a:t>
            </a:r>
            <a:endParaRPr lang="en-US" sz="2400" dirty="0">
              <a:cs typeface="B Titr" panose="00000700000000000000" pitchFamily="2" charset="-78"/>
            </a:endParaRPr>
          </a:p>
          <a:p>
            <a:pPr marL="45720" indent="0" algn="ctr">
              <a:buNone/>
            </a:pPr>
            <a:r>
              <a:rPr lang="fa-IR" sz="2300" b="1" dirty="0" smtClean="0">
                <a:cs typeface="B Titr" panose="00000700000000000000" pitchFamily="2" charset="-78"/>
              </a:rPr>
              <a:t>دﻓﺘﺮ </a:t>
            </a:r>
            <a:r>
              <a:rPr lang="fa-IR" sz="2300" b="1" dirty="0">
                <a:cs typeface="B Titr" panose="00000700000000000000" pitchFamily="2" charset="-78"/>
              </a:rPr>
              <a:t>ﺳﻼﻣﺖ رواﻧﯽ اﺟﺘﻤﺎﻋﯽ و اﻋﺘﯿﺎد</a:t>
            </a:r>
            <a:endParaRPr lang="en-US" sz="2300" dirty="0">
              <a:cs typeface="B Titr" panose="00000700000000000000" pitchFamily="2" charset="-78"/>
            </a:endParaRPr>
          </a:p>
          <a:p>
            <a:pPr marL="45720" indent="0" algn="ctr">
              <a:buNone/>
            </a:pPr>
            <a:r>
              <a:rPr lang="fa-IR" sz="2000" b="1" dirty="0">
                <a:cs typeface="B Titr" panose="00000700000000000000" pitchFamily="2" charset="-78"/>
              </a:rPr>
              <a:t>ﻣﺪاﺧﻠﻪ ﻣﺨﺘﺼﺮ ﺑﺮاي ﻣﺪﯾﺮﯾﺖ ﺧﻮدﮐﺸﯽ</a:t>
            </a:r>
            <a:endParaRPr lang="en-US" sz="2000" dirty="0">
              <a:cs typeface="B Titr" panose="00000700000000000000" pitchFamily="2" charset="-78"/>
            </a:endParaRPr>
          </a:p>
          <a:p>
            <a:pPr marL="45720" indent="0" algn="ctr">
              <a:buNone/>
            </a:pPr>
            <a:endParaRPr lang="en-US" dirty="0">
              <a:cs typeface="B Titr" panose="00000700000000000000" pitchFamily="2" charset="-78"/>
            </a:endParaRPr>
          </a:p>
        </p:txBody>
      </p:sp>
    </p:spTree>
    <p:extLst>
      <p:ext uri="{BB962C8B-B14F-4D97-AF65-F5344CB8AC3E}">
        <p14:creationId xmlns:p14="http://schemas.microsoft.com/office/powerpoint/2010/main" val="333146284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556792"/>
            <a:ext cx="8424936" cy="5112568"/>
          </a:xfrm>
        </p:spPr>
        <p:txBody>
          <a:bodyPr/>
          <a:lstStyle/>
          <a:p>
            <a:pPr marL="0" indent="0">
              <a:buNone/>
            </a:pPr>
            <a:r>
              <a:rPr lang="fa-IR" sz="2000" dirty="0">
                <a:effectLst/>
              </a:rPr>
              <a:t> </a:t>
            </a:r>
            <a:r>
              <a:rPr lang="fa-IR" sz="2000" dirty="0" smtClean="0">
                <a:effectLst/>
                <a:cs typeface="B Nazanin" panose="00000400000000000000" pitchFamily="2" charset="-78"/>
              </a:rPr>
              <a:t>اﻟﻒ) </a:t>
            </a:r>
            <a:r>
              <a:rPr lang="fa-IR" sz="2000" dirty="0">
                <a:effectLst/>
                <a:cs typeface="B Nazanin" panose="00000400000000000000" pitchFamily="2" charset="-78"/>
              </a:rPr>
              <a:t>ﻋﻮاﻣﻞ ﺟﻤﻌﯿﺖ </a:t>
            </a:r>
            <a:r>
              <a:rPr lang="fa-IR" sz="2000" dirty="0" smtClean="0">
                <a:effectLst/>
                <a:cs typeface="B Nazanin" panose="00000400000000000000" pitchFamily="2" charset="-78"/>
              </a:rPr>
              <a:t>ﺷﻨﺎﺧﺘﯽ</a:t>
            </a:r>
            <a:r>
              <a:rPr lang="en-US" sz="2000" dirty="0" smtClean="0">
                <a:effectLst/>
              </a:rPr>
              <a:t/>
            </a:r>
            <a:br>
              <a:rPr lang="en-US" sz="2000" dirty="0" smtClean="0">
                <a:effectLst/>
              </a:rPr>
            </a:br>
            <a:r>
              <a:rPr lang="en-US" sz="2000" dirty="0">
                <a:effectLst/>
              </a:rPr>
              <a:t/>
            </a:r>
            <a:br>
              <a:rPr lang="en-US" sz="2000" dirty="0">
                <a:effectLst/>
              </a:rPr>
            </a:br>
            <a:r>
              <a:rPr lang="fa-IR" sz="2000" dirty="0" smtClean="0">
                <a:effectLst/>
              </a:rPr>
              <a:t/>
            </a:r>
            <a:br>
              <a:rPr lang="fa-IR" sz="2000" dirty="0" smtClean="0">
                <a:effectLst/>
              </a:rPr>
            </a:br>
            <a:r>
              <a:rPr lang="fa-IR" sz="2000" dirty="0" smtClean="0">
                <a:effectLst/>
                <a:cs typeface="B Nazanin" panose="00000400000000000000" pitchFamily="2" charset="-78"/>
              </a:rPr>
              <a:t>   1) ﺳﻦ :  </a:t>
            </a:r>
            <a:r>
              <a:rPr lang="fa-IR" sz="2000" b="0" dirty="0">
                <a:effectLst/>
                <a:cs typeface="B Nazanin" panose="00000400000000000000" pitchFamily="2" charset="-78"/>
              </a:rPr>
              <a:t>ﻣﻌﻤﻮﻻ ﻧﺮخ ﺧﻮدﮐﺸﯽ ﺑﺎ اﻓﺰاﯾﺶ ﺳﻦ اﻓﺰاﯾﺶ ﻣﯽ ﯾﺎﺑﺪ .ﺑﻄﻮر ﮐﻠﯽ ﺳﻪ دوره ﺳﻨﯽ ﺑﺎ ﺧﻄﺮ ﺑﺎﻻي ﺧﻮدﮐﺸﯽ ﻫﻤﺮاه اﺳﺖ :  </a:t>
            </a:r>
            <a:r>
              <a:rPr lang="en-US" sz="2000" b="0" dirty="0">
                <a:effectLst/>
                <a:cs typeface="B Nazanin" panose="00000400000000000000" pitchFamily="2" charset="-78"/>
              </a:rPr>
              <a:t/>
            </a:r>
            <a:br>
              <a:rPr lang="en-US" sz="2000" b="0" dirty="0">
                <a:effectLst/>
                <a:cs typeface="B Nazanin" panose="00000400000000000000" pitchFamily="2" charset="-78"/>
              </a:rPr>
            </a:br>
            <a:r>
              <a:rPr lang="fa-IR" sz="2000" b="0" dirty="0">
                <a:effectLst/>
                <a:cs typeface="B Nazanin" panose="00000400000000000000" pitchFamily="2" charset="-78"/>
              </a:rPr>
              <a:t> اواخر نوجوانی و اوایل جوانی(15 اله 24 سالگی).</a:t>
            </a:r>
            <a:r>
              <a:rPr lang="en-US" sz="2000" b="0" dirty="0">
                <a:effectLst/>
                <a:cs typeface="B Nazanin" panose="00000400000000000000" pitchFamily="2" charset="-78"/>
              </a:rPr>
              <a:t/>
            </a:r>
            <a:br>
              <a:rPr lang="en-US" sz="2000" b="0" dirty="0">
                <a:effectLst/>
                <a:cs typeface="B Nazanin" panose="00000400000000000000" pitchFamily="2" charset="-78"/>
              </a:rPr>
            </a:br>
            <a:r>
              <a:rPr lang="fa-IR" sz="2000" b="0" dirty="0">
                <a:effectLst/>
                <a:cs typeface="B Nazanin" panose="00000400000000000000" pitchFamily="2" charset="-78"/>
              </a:rPr>
              <a:t>میانسالی .</a:t>
            </a:r>
            <a:r>
              <a:rPr lang="en-US" sz="2000" b="0" dirty="0">
                <a:effectLst/>
                <a:cs typeface="B Nazanin" panose="00000400000000000000" pitchFamily="2" charset="-78"/>
              </a:rPr>
              <a:t/>
            </a:r>
            <a:br>
              <a:rPr lang="en-US" sz="2000" b="0" dirty="0">
                <a:effectLst/>
                <a:cs typeface="B Nazanin" panose="00000400000000000000" pitchFamily="2" charset="-78"/>
              </a:rPr>
            </a:br>
            <a:r>
              <a:rPr lang="fa-IR" sz="2000" b="0" dirty="0">
                <a:effectLst/>
                <a:cs typeface="B Nazanin" panose="00000400000000000000" pitchFamily="2" charset="-78"/>
              </a:rPr>
              <a:t>سالمندی(65 سال به بالا</a:t>
            </a:r>
            <a:r>
              <a:rPr lang="fa-IR" sz="2000" b="0" dirty="0" smtClean="0">
                <a:effectLst/>
                <a:cs typeface="B Nazanin" panose="00000400000000000000" pitchFamily="2" charset="-78"/>
              </a:rPr>
              <a:t>).</a:t>
            </a:r>
            <a:br>
              <a:rPr lang="fa-IR" sz="2000" b="0" dirty="0" smtClean="0">
                <a:effectLst/>
                <a:cs typeface="B Nazanin" panose="00000400000000000000" pitchFamily="2" charset="-78"/>
              </a:rPr>
            </a:br>
            <a:r>
              <a:rPr lang="en-US" sz="2000" b="0" dirty="0">
                <a:effectLst/>
                <a:cs typeface="B Nazanin" panose="00000400000000000000" pitchFamily="2" charset="-78"/>
              </a:rPr>
              <a:t/>
            </a:r>
            <a:br>
              <a:rPr lang="en-US" sz="2000" b="0" dirty="0">
                <a:effectLst/>
                <a:cs typeface="B Nazanin" panose="00000400000000000000" pitchFamily="2" charset="-78"/>
              </a:rPr>
            </a:br>
            <a:r>
              <a:rPr lang="fa-IR" sz="2000" b="0" dirty="0" smtClean="0">
                <a:effectLst/>
                <a:cs typeface="B Nazanin" panose="00000400000000000000" pitchFamily="2" charset="-78"/>
              </a:rPr>
              <a:t>2) </a:t>
            </a:r>
            <a:r>
              <a:rPr lang="fa-IR" sz="2000" dirty="0" smtClean="0">
                <a:effectLst/>
                <a:cs typeface="B Nazanin" panose="00000400000000000000" pitchFamily="2" charset="-78"/>
              </a:rPr>
              <a:t>ﺟﻨﺴﯿﺖ :  </a:t>
            </a:r>
            <a:r>
              <a:rPr lang="fa-IR" sz="2000" b="0" dirty="0">
                <a:effectLst/>
                <a:cs typeface="B Nazanin" panose="00000400000000000000" pitchFamily="2" charset="-78"/>
              </a:rPr>
              <a:t>ﺧﻄﺮ ﺧﻮدﮐﺸﯽ در ﻣﺮدان ﺑﯿﺸﺘﺮ از زﻧﺎن اﺳﺖ .زﻧﺎن ﺑﯿﺸﺘﺮ از ﻣﺮدان اﺣﺘﻤﺎل دارد اﻗﺪام ﺑﻪ ﺧﻮدﮐﺸﯽ ﮐﻨﻨﺪ. مرگ و میر ناشی از خودکشی در مردان 4 برابر بیشتر از زنان است.  اﯾﻦ ﺗﻔﺎوت ﻧﺎﺷﯽ از آن اﺳﺖ ﮐﻪ ﻣﺮدان از روش ﻫﺎﯾﯽ ﺑﺮاي ﺧﻮدﮐﺸﯽ اﺳﺘﻔﺎده ﻣﯽ ﮐﻨﻨﺪ ﮐﻪ ﺷﺎﻧﺲ ﻧﺠﺎت در آن ﺑﺴﯿﺎر ﮐﻢ اﺳﺖ و ﯾﺎ وﺟﻮد ﻧﺪارد ﻣﺜﻞ ﺷﻠﯿﮏ ﺑﺎ اﺳﻠﺤﻪ ﯾﺎ ﺣﻠﻖ آوﯾﺰ ﮐﺮدن . </a:t>
            </a:r>
            <a:r>
              <a:rPr lang="en-US" sz="2000" b="0" dirty="0">
                <a:effectLst/>
                <a:cs typeface="B Nazanin" panose="00000400000000000000" pitchFamily="2" charset="-78"/>
              </a:rPr>
              <a:t/>
            </a:r>
            <a:br>
              <a:rPr lang="en-US" sz="2000" b="0" dirty="0">
                <a:effectLst/>
                <a:cs typeface="B Nazanin" panose="00000400000000000000" pitchFamily="2" charset="-78"/>
              </a:rPr>
            </a:br>
            <a:r>
              <a:rPr lang="fa-IR" sz="2000" b="0" dirty="0">
                <a:effectLst/>
                <a:cs typeface="B Nazanin" panose="00000400000000000000" pitchFamily="2" charset="-78"/>
              </a:rPr>
              <a:t> </a:t>
            </a:r>
            <a:r>
              <a:rPr lang="en-US" sz="2000" b="0" dirty="0">
                <a:effectLst/>
                <a:cs typeface="B Nazanin" panose="00000400000000000000" pitchFamily="2" charset="-78"/>
              </a:rPr>
              <a:t/>
            </a:r>
            <a:br>
              <a:rPr lang="en-US" sz="2000" b="0" dirty="0">
                <a:effectLst/>
                <a:cs typeface="B Nazanin" panose="00000400000000000000" pitchFamily="2" charset="-78"/>
              </a:rPr>
            </a:br>
            <a:endParaRPr lang="en-US" sz="2000" b="0" dirty="0">
              <a:cs typeface="B Nazanin" panose="00000400000000000000" pitchFamily="2" charset="-78"/>
            </a:endParaRPr>
          </a:p>
        </p:txBody>
      </p:sp>
      <p:sp>
        <p:nvSpPr>
          <p:cNvPr id="3" name="Content Placeholder 2"/>
          <p:cNvSpPr>
            <a:spLocks noGrp="1"/>
          </p:cNvSpPr>
          <p:nvPr>
            <p:ph sz="quarter" idx="13"/>
          </p:nvPr>
        </p:nvSpPr>
        <p:spPr>
          <a:xfrm>
            <a:off x="1143000" y="332656"/>
            <a:ext cx="6400800" cy="720080"/>
          </a:xfrm>
        </p:spPr>
        <p:txBody>
          <a:bodyPr>
            <a:normAutofit/>
          </a:bodyPr>
          <a:lstStyle/>
          <a:p>
            <a:pPr marL="45720" indent="0" algn="ctr">
              <a:buNone/>
            </a:pPr>
            <a:r>
              <a:rPr lang="fa-IR" sz="2800" dirty="0" smtClean="0">
                <a:cs typeface="B Titr" panose="00000700000000000000" pitchFamily="2" charset="-78"/>
              </a:rPr>
              <a:t>انواع عوامل خطر</a:t>
            </a:r>
            <a:endParaRPr lang="en-US" sz="2800" dirty="0">
              <a:cs typeface="B Titr" panose="00000700000000000000" pitchFamily="2" charset="-78"/>
            </a:endParaRPr>
          </a:p>
        </p:txBody>
      </p:sp>
    </p:spTree>
    <p:extLst>
      <p:ext uri="{BB962C8B-B14F-4D97-AF65-F5344CB8AC3E}">
        <p14:creationId xmlns:p14="http://schemas.microsoft.com/office/powerpoint/2010/main" val="141615141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23528" y="332656"/>
            <a:ext cx="8496944" cy="6192688"/>
          </a:xfrm>
        </p:spPr>
        <p:txBody>
          <a:bodyPr>
            <a:normAutofit fontScale="77500" lnSpcReduction="20000"/>
          </a:bodyPr>
          <a:lstStyle/>
          <a:p>
            <a:pPr marL="45720" indent="0">
              <a:buNone/>
            </a:pPr>
            <a:r>
              <a:rPr lang="fa-IR" sz="2400" dirty="0"/>
              <a:t> </a:t>
            </a:r>
            <a:endParaRPr lang="fa-IR" sz="2400" dirty="0" smtClean="0"/>
          </a:p>
          <a:p>
            <a:pPr marL="45720" indent="0">
              <a:buNone/>
            </a:pPr>
            <a:r>
              <a:rPr lang="fa-IR" sz="2400" b="1" dirty="0" smtClean="0">
                <a:cs typeface="B Nazanin" panose="00000400000000000000" pitchFamily="2" charset="-78"/>
              </a:rPr>
              <a:t>ب </a:t>
            </a:r>
            <a:r>
              <a:rPr lang="fa-IR" sz="2400" b="1" dirty="0">
                <a:cs typeface="B Nazanin" panose="00000400000000000000" pitchFamily="2" charset="-78"/>
              </a:rPr>
              <a:t>)ﺳﺎﺑﻘﻪ اﺧﺘﻼﻻت روان ﭘﺰﺷﮑﯽ</a:t>
            </a:r>
            <a:r>
              <a:rPr lang="fa-IR" sz="2400" dirty="0">
                <a:cs typeface="B Nazanin" panose="00000400000000000000" pitchFamily="2" charset="-78"/>
              </a:rPr>
              <a:t/>
            </a:r>
            <a:br>
              <a:rPr lang="fa-IR" sz="2400" dirty="0">
                <a:cs typeface="B Nazanin" panose="00000400000000000000" pitchFamily="2" charset="-78"/>
              </a:rPr>
            </a:br>
            <a:r>
              <a:rPr lang="fa-IR" sz="2400" dirty="0">
                <a:cs typeface="B Nazanin" panose="00000400000000000000" pitchFamily="2" charset="-78"/>
              </a:rPr>
              <a:t/>
            </a:r>
            <a:br>
              <a:rPr lang="fa-IR" sz="2400" dirty="0">
                <a:cs typeface="B Nazanin" panose="00000400000000000000" pitchFamily="2" charset="-78"/>
              </a:rPr>
            </a:br>
            <a:r>
              <a:rPr lang="fa-IR" sz="2600" dirty="0">
                <a:cs typeface="B Nazanin" panose="00000400000000000000" pitchFamily="2" charset="-78"/>
              </a:rPr>
              <a:t> وﺟﻮد ﯾﺎ ﺳﺎﺑﻘﻪ اﺧﺘﻼﻻت روان ﭘﺰﺷﮑﯽ ﯾﮏ ﻋﺎﻣﻞ ﺧﻄﺮ ﻣﻬﻢ در اﻗﺪام ﺑﻪ ﺧﻮدﮐﺸﯽ اﺳﺖ. – ﺑﻪ ﻃﻮر ﮐﻠﯽ ﺑﯿﺶ از 90 درﺻﺪ ﻫﻤﻪ ﺧﻮدﮐﺸﯽ ﻫﺎ ﻧﺎﺷﯽ از اﺑﺘﻼ ﺑﻪ ﯾﮏ اﺧﺘﻼل رواﻧﭙﺰﺷﮑﯽ اﺳﺖ</a:t>
            </a:r>
            <a:r>
              <a:rPr lang="fa-IR" sz="2600" dirty="0" smtClean="0">
                <a:cs typeface="B Nazanin" panose="00000400000000000000" pitchFamily="2" charset="-78"/>
              </a:rPr>
              <a:t>.</a:t>
            </a:r>
            <a:r>
              <a:rPr lang="fa-IR" sz="2600" dirty="0">
                <a:cs typeface="B Nazanin" panose="00000400000000000000" pitchFamily="2" charset="-78"/>
              </a:rPr>
              <a:t> اﺧﺘﻼﻻت ﺧﻠﻘﯽ ﺑﻮﯾﮋه اﻓﺴﺮدﮔﯽ از ﺟﻤﻠﻪ ﻗﻮﯾﺘﺮﯾﻦ ﻋﻮاﻣﻞ ﺧﻄﺮ ﺧﻮدﮐﺸﯽ ﻣﺤﺴﻮب ﻣﯽ ﺷﻮﻧﺪ .اﺧﺘﻼﻻت اﺿﻄﺮاﺑﯽ ﻧﯿﺰ  ﺑﺨﺼﻮص آﻧﻬﺎﯾﯽ ﮐﻪ ﺑﺎ ﺳﻮءﻣﺼﺮف ﻣﻮاد و </a:t>
            </a:r>
            <a:r>
              <a:rPr lang="fa-IR" sz="2600" dirty="0" smtClean="0">
                <a:cs typeface="B Nazanin" panose="00000400000000000000" pitchFamily="2" charset="-78"/>
              </a:rPr>
              <a:t>اﻓﺴﺮدگی ﻫﻤﺒﻮدي </a:t>
            </a:r>
            <a:r>
              <a:rPr lang="fa-IR" sz="2600" dirty="0">
                <a:cs typeface="B Nazanin" panose="00000400000000000000" pitchFamily="2" charset="-78"/>
              </a:rPr>
              <a:t>دارد ، ﻣﺎﻧﻨﺪ اﺧﺘﻼل اﺳﺘﺮس ﭘﺲ از ﺳﺎﻧﺤﻪ ، </a:t>
            </a:r>
            <a:r>
              <a:rPr lang="en-US" sz="2600" dirty="0" smtClean="0">
                <a:cs typeface="B Nazanin" panose="00000400000000000000" pitchFamily="2" charset="-78"/>
              </a:rPr>
              <a:t>(PTSD)</a:t>
            </a:r>
            <a:r>
              <a:rPr lang="fa-IR" sz="2600" dirty="0" smtClean="0">
                <a:cs typeface="B Nazanin" panose="00000400000000000000" pitchFamily="2" charset="-78"/>
              </a:rPr>
              <a:t>ﺧﻄﺮ </a:t>
            </a:r>
            <a:r>
              <a:rPr lang="fa-IR" sz="2600" dirty="0">
                <a:cs typeface="B Nazanin" panose="00000400000000000000" pitchFamily="2" charset="-78"/>
              </a:rPr>
              <a:t>ﺧﻮدﮐﺸﯽ را اﻓﺰاﯾﺶ ﻣﯽ دﻫﺪ </a:t>
            </a:r>
            <a:r>
              <a:rPr lang="fa-IR" sz="2600" dirty="0" smtClean="0">
                <a:cs typeface="B Nazanin" panose="00000400000000000000" pitchFamily="2" charset="-78"/>
              </a:rPr>
              <a:t>.</a:t>
            </a:r>
            <a:r>
              <a:rPr lang="en-US" sz="2600" dirty="0" smtClean="0">
                <a:cs typeface="B Nazanin" panose="00000400000000000000" pitchFamily="2" charset="-78"/>
              </a:rPr>
              <a:t> </a:t>
            </a:r>
            <a:r>
              <a:rPr lang="fa-IR" sz="2600" dirty="0" smtClean="0">
                <a:cs typeface="B Nazanin" panose="00000400000000000000" pitchFamily="2" charset="-78"/>
              </a:rPr>
              <a:t>ﺧﻄﺮ </a:t>
            </a:r>
            <a:r>
              <a:rPr lang="fa-IR" sz="2600" dirty="0">
                <a:cs typeface="B Nazanin" panose="00000400000000000000" pitchFamily="2" charset="-78"/>
              </a:rPr>
              <a:t>ﺧﻮدﮐﺸﯽ در اﺳﮑﯿﺰوﻓﺮﻧﯿﺎ ﻧﯿﺰ ﻣﺨﺼﻮﺻﺎ در اﺑﺘﺪاي ﺑﯿﻤﺎري ﺑﺎﻻﺳﺖ .ﺗﻘﺮﯾﺒﺎ 10-15 درﺻﺪ ﺑﯿﻤﺎران اﺳﮑﯿﺰوﻓﺮﻧﯿﮏ ﺧﻮدﮐﺸﯽ ﮐﺎﻣﻞ دارﻧﺪ ﮐﻪ ﺷﺎﯾﻊ ﺗﺮﯾﻦ ﻋﻠﻞ ﻣﺮگ و ﻣﯿﺮدر اﺧﺘﻼﻻت روان ﭘﺰﺷﮑﯽ اﺳﺖ .ﻋﻮاﻣﻠﯽ ، ﮐﻪ ﺧﻄﺮ ﺧﻮدﮐﺸﯽ را در اﯾﻦ اﺧﺘﻼل ﺑﺎﻻ ﻣﯽ ﺑﺮد اﻓﺰاﯾﺶ ﺑﯿﻨﺶ ﻧﺴﺒﺖ ﺑﻪ ﺑﯿﻤﺎري و اﻓﺴﺮدﮔﯽ ﺷﺪﯾﺪ اﺳﺖ.  </a:t>
            </a:r>
            <a:endParaRPr lang="en-US" sz="2600" dirty="0">
              <a:cs typeface="B Nazanin" panose="00000400000000000000" pitchFamily="2" charset="-78"/>
            </a:endParaRPr>
          </a:p>
          <a:p>
            <a:pPr marL="45720" indent="0" algn="justLow">
              <a:buNone/>
            </a:pPr>
            <a:r>
              <a:rPr lang="fa-IR" sz="2600" dirty="0">
                <a:cs typeface="B Nazanin" panose="00000400000000000000" pitchFamily="2" charset="-78"/>
              </a:rPr>
              <a:t>ﺳﻮء ﻣﺼﺮف ﻣﻮاد ﻧﯿﺰ ﯾﮏ ﻋﺎﻣﻞ ﺧﻄﺮ ﺑﺮاي ﺧﻮدﮐﺸﯽ اﺳﺖ ﺑﻮﯾﮋه وﻗﺘﯽ ﭼﻨﺪ ﻣﺎده ﺑﺎ ﻫﻢ ﻣﺼﺮف ﻣﯽ ﺷﻮد .ﻫﻤﭽﻨﯿﻦ  ، ﻣﺤﺮوﻣﯿﺖ از ﻣﻮاد ﻧﯿﺰ ﻣﺜﻞ ﮐﻮﮐﺎﺋﯿﻦ و آﻣﻔﺘﺎﻣﯿﻦ و ﻣﺼﺮف زﯾﺎد ﻣﺴﮑﻦ ﻫﺎ، ﺧﻮاب آورﻫﺎ و ﺿﺪ اﺿﻄﺮاب ﻫﺎ ﻧﯿﺰ ﻣﯽ ﺗﻮاﻧﺪ ﻣﻨﺠﺮ ﺑﻪ اﻓﺰاﯾﺶ اﻓﮑﺎر و اﻗﺪام ﺑﻪ ﺧﻮدﮐﺸﯽ ﺷﻮد . ﺑﺮﺧﯽ اﺧﺘﻼﻻت ﺷﺨﺼﯿﺖ ﻣﺎﻧﻨﺪ ﺷﺨﺼﯿﺖ ﻣﺮزي ﻧﯿﺰ ﺑﺎ ﺧﻄﺮ ﺑﺎﻻي  ، اﻗﺪام ﺑﻪ ﺧﻮدﮐﺸﯽ ﻫﻤﺮاه </a:t>
            </a:r>
            <a:r>
              <a:rPr lang="fa-IR" sz="2600" dirty="0" smtClean="0">
                <a:cs typeface="B Nazanin" panose="00000400000000000000" pitchFamily="2" charset="-78"/>
              </a:rPr>
              <a:t>اﺳﺖ</a:t>
            </a:r>
            <a:r>
              <a:rPr lang="en-US" sz="2600" dirty="0" smtClean="0">
                <a:cs typeface="B Nazanin" panose="00000400000000000000" pitchFamily="2" charset="-78"/>
              </a:rPr>
              <a:t>.</a:t>
            </a:r>
            <a:endParaRPr lang="fa-IR" sz="2600" dirty="0" smtClean="0">
              <a:cs typeface="B Nazanin" panose="00000400000000000000" pitchFamily="2" charset="-78"/>
            </a:endParaRPr>
          </a:p>
          <a:p>
            <a:pPr marL="45720" indent="0" algn="justLow">
              <a:buNone/>
            </a:pPr>
            <a:endParaRPr lang="fa-IR" sz="2600" dirty="0" smtClean="0">
              <a:cs typeface="B Nazanin" panose="00000400000000000000" pitchFamily="2" charset="-78"/>
            </a:endParaRPr>
          </a:p>
          <a:p>
            <a:pPr marL="45720" indent="0" algn="justLow">
              <a:buNone/>
            </a:pPr>
            <a:r>
              <a:rPr lang="en-US" sz="2600" b="1" dirty="0">
                <a:cs typeface="B Nazanin" panose="00000400000000000000" pitchFamily="2" charset="-78"/>
              </a:rPr>
              <a:t> </a:t>
            </a:r>
            <a:r>
              <a:rPr lang="fa-IR" sz="2600" b="1" dirty="0" smtClean="0">
                <a:cs typeface="B Nazanin" panose="00000400000000000000" pitchFamily="2" charset="-78"/>
              </a:rPr>
              <a:t>1) ﻋﻼﺋﻢ </a:t>
            </a:r>
            <a:r>
              <a:rPr lang="fa-IR" sz="2600" b="1" dirty="0">
                <a:cs typeface="B Nazanin" panose="00000400000000000000" pitchFamily="2" charset="-78"/>
              </a:rPr>
              <a:t>روان ﺷﻨﺎﺧﺘﯽ </a:t>
            </a:r>
            <a:r>
              <a:rPr lang="fa-IR" sz="2600" b="1" dirty="0" smtClean="0">
                <a:cs typeface="B Nazanin" panose="00000400000000000000" pitchFamily="2" charset="-78"/>
              </a:rPr>
              <a:t>: </a:t>
            </a:r>
            <a:r>
              <a:rPr lang="fa-IR" sz="2600" dirty="0">
                <a:cs typeface="B Nazanin" panose="00000400000000000000" pitchFamily="2" charset="-78"/>
              </a:rPr>
              <a:t>ﻋﻼوه ﺑﺮاﯾﻦ وﺟﻮد ﺑﺮﺧﯽ ﻋﻼﺋﻢ روان ﺷﻨﺎﺧﺘﯽ ﻣﺎﻧﻨﺪ ﺗﮑﺎﻧﻪ اي ﺑﻮدن، ﻧﻮﻣﯿﺪي، </a:t>
            </a:r>
            <a:r>
              <a:rPr lang="fa-IR" sz="2600" dirty="0" smtClean="0">
                <a:cs typeface="B Nazanin" panose="00000400000000000000" pitchFamily="2" charset="-78"/>
              </a:rPr>
              <a:t>ﻋﺰت </a:t>
            </a:r>
            <a:r>
              <a:rPr lang="fa-IR" sz="2600" dirty="0">
                <a:cs typeface="B Nazanin" panose="00000400000000000000" pitchFamily="2" charset="-78"/>
              </a:rPr>
              <a:t>ﻧﻔﺲ ﭘﺎﯾﯿﻦ و اﺣﺴﺎس ﺑﯽ ارزﺷﯽ،ﮐﻤﺎل ﮔﺮاﯾﯽ </a:t>
            </a:r>
            <a:r>
              <a:rPr lang="fa-IR" sz="2600" dirty="0" smtClean="0">
                <a:cs typeface="B Nazanin" panose="00000400000000000000" pitchFamily="2" charset="-78"/>
              </a:rPr>
              <a:t>اﻓﺮاﻃﯽ، </a:t>
            </a:r>
            <a:r>
              <a:rPr lang="fa-IR" sz="2600" dirty="0">
                <a:cs typeface="B Nazanin" panose="00000400000000000000" pitchFamily="2" charset="-78"/>
              </a:rPr>
              <a:t>ﺧﺸﻢ، ﻏﻤﮕﯿﻨﯽ، اﺣﺴﺎس ﮔﻨﺎه، اﺿﻄﺮاب و  ﺑﯿﺨﻮاﺑﯽ ﻧﯿﺰ  ﻣﻤﮑﻦ </a:t>
            </a:r>
            <a:r>
              <a:rPr lang="fa-IR" sz="2600" dirty="0" smtClean="0">
                <a:cs typeface="B Nazanin" panose="00000400000000000000" pitchFamily="2" charset="-78"/>
              </a:rPr>
              <a:t>اﺳﺖ </a:t>
            </a:r>
            <a:r>
              <a:rPr lang="fa-IR" sz="2600" dirty="0">
                <a:cs typeface="B Nazanin" panose="00000400000000000000" pitchFamily="2" charset="-78"/>
              </a:rPr>
              <a:t>اﺣﺘﻤﺎل ﺧﻮدﮐﺸﯽ را اﻓﺰاﯾﺶ دﻫﻨﺪ. </a:t>
            </a:r>
            <a:endParaRPr lang="en-US" sz="2600" dirty="0" smtClean="0">
              <a:cs typeface="B Nazanin" panose="00000400000000000000" pitchFamily="2" charset="-78"/>
            </a:endParaRPr>
          </a:p>
          <a:p>
            <a:pPr marL="45720" indent="0">
              <a:buNone/>
            </a:pPr>
            <a:r>
              <a:rPr lang="en-US" sz="2600" dirty="0">
                <a:cs typeface="B Nazanin" panose="00000400000000000000" pitchFamily="2" charset="-78"/>
              </a:rPr>
              <a:t/>
            </a:r>
            <a:br>
              <a:rPr lang="en-US" sz="2600" dirty="0">
                <a:cs typeface="B Nazanin" panose="00000400000000000000" pitchFamily="2" charset="-78"/>
              </a:rPr>
            </a:br>
            <a:endParaRPr lang="en-US" sz="2600" dirty="0" smtClean="0">
              <a:cs typeface="B Nazanin" panose="00000400000000000000" pitchFamily="2" charset="-78"/>
            </a:endParaRPr>
          </a:p>
          <a:p>
            <a:pPr marL="45720" indent="0">
              <a:buNone/>
            </a:pPr>
            <a:endParaRPr lang="en-US" dirty="0">
              <a:cs typeface="B Nazanin" panose="00000400000000000000" pitchFamily="2" charset="-78"/>
            </a:endParaRPr>
          </a:p>
        </p:txBody>
      </p:sp>
    </p:spTree>
    <p:extLst>
      <p:ext uri="{BB962C8B-B14F-4D97-AF65-F5344CB8AC3E}">
        <p14:creationId xmlns:p14="http://schemas.microsoft.com/office/powerpoint/2010/main" val="25215525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23528" y="404664"/>
            <a:ext cx="8496944" cy="6048672"/>
          </a:xfrm>
        </p:spPr>
        <p:txBody>
          <a:bodyPr>
            <a:normAutofit/>
          </a:bodyPr>
          <a:lstStyle/>
          <a:p>
            <a:pPr marL="45720" indent="0" algn="just">
              <a:buNone/>
            </a:pPr>
            <a:r>
              <a:rPr lang="fa-IR" b="1" dirty="0" smtClean="0">
                <a:cs typeface="B Nazanin" panose="00000400000000000000" pitchFamily="2" charset="-78"/>
              </a:rPr>
              <a:t>ج) </a:t>
            </a:r>
            <a:r>
              <a:rPr lang="fa-IR" b="1" dirty="0">
                <a:cs typeface="B Nazanin" panose="00000400000000000000" pitchFamily="2" charset="-78"/>
              </a:rPr>
              <a:t>ﺳﺎﺑﻘﻪ رﻓﺘﺎر </a:t>
            </a:r>
            <a:r>
              <a:rPr lang="fa-IR" b="1" dirty="0" smtClean="0">
                <a:cs typeface="B Nazanin" panose="00000400000000000000" pitchFamily="2" charset="-78"/>
              </a:rPr>
              <a:t>ﺧﻮدﮐﺸﯽ: </a:t>
            </a:r>
            <a:r>
              <a:rPr lang="fa-IR" dirty="0">
                <a:cs typeface="B Nazanin" panose="00000400000000000000" pitchFamily="2" charset="-78"/>
              </a:rPr>
              <a:t>ﺳﺎﺑﻘﻪ اﻗﺪام ﺑﻪ ﺧﻮدﮐﺸﯽ  ﺧﻄﺮ ﺧﻮدﮐﺸﯽ در آﯾﻨﺪه  را ﺑﻪ ﻣﯿﺰان زﯾﺎدي اﻓﺰاﯾﺶ ﻣﯽ دﻫﺪ، اﻓﺮادي ﮐﻪ ﻗﺒﻼ اﻗﺪام ﺑﻪ ﺧﻮدﮐﺸﯽ ﮐﺮده اﻧﺪ،   100-50 ﺑﺮاﺑﺮ ﺟﻤﻌﯿﺖ ﻋﻤﻮﻣﯽ در ﺧﻄﺮ ﺧﻮدﮐﺸﯽ ﻗﺮار دارﻧﺪ.</a:t>
            </a:r>
            <a:r>
              <a:rPr lang="fa-IR" b="1" dirty="0">
                <a:cs typeface="B Nazanin" panose="00000400000000000000" pitchFamily="2" charset="-78"/>
              </a:rPr>
              <a:t> </a:t>
            </a:r>
            <a:endParaRPr lang="fa-IR" b="1" dirty="0" smtClean="0">
              <a:cs typeface="B Nazanin" panose="00000400000000000000" pitchFamily="2" charset="-78"/>
            </a:endParaRPr>
          </a:p>
          <a:p>
            <a:pPr marL="45720" indent="0">
              <a:buNone/>
            </a:pPr>
            <a:endParaRPr lang="en-US" dirty="0">
              <a:cs typeface="B Nazanin" panose="00000400000000000000" pitchFamily="2" charset="-78"/>
            </a:endParaRPr>
          </a:p>
          <a:p>
            <a:pPr marL="45720" indent="0" algn="just">
              <a:buNone/>
            </a:pPr>
            <a:r>
              <a:rPr lang="fa-IR" b="1" dirty="0" smtClean="0">
                <a:cs typeface="B Nazanin" panose="00000400000000000000" pitchFamily="2" charset="-78"/>
              </a:rPr>
              <a:t>د) </a:t>
            </a:r>
            <a:r>
              <a:rPr lang="fa-IR" b="1" dirty="0">
                <a:cs typeface="B Nazanin" panose="00000400000000000000" pitchFamily="2" charset="-78"/>
              </a:rPr>
              <a:t>ﺑﯿﻤﺎرﻫﺎي ﻫﺎي </a:t>
            </a:r>
            <a:r>
              <a:rPr lang="fa-IR" b="1" dirty="0" smtClean="0">
                <a:cs typeface="B Nazanin" panose="00000400000000000000" pitchFamily="2" charset="-78"/>
              </a:rPr>
              <a:t>ﺟﺴﻤﯽ: </a:t>
            </a:r>
            <a:r>
              <a:rPr lang="fa-IR" dirty="0">
                <a:cs typeface="B Nazanin" panose="00000400000000000000" pitchFamily="2" charset="-78"/>
              </a:rPr>
              <a:t>ﺑﯿﻤﺎري ﻫﺎي ﺟﺴﻤﯽ (ﻣﺎﻧﻨﺪ دﯾﺎﺑﺖ ﺗﺸﺨﯿﺺ داده ﻧﺸﺪه، ﮐﻤﺒﻮد آﻫﻦ و ﻣﺸﮑﻼت ﺗﯿﺮوﺋﯿﺪ و  ﺑﯿﻤﺎري ﻫﺎي ﺟﺴﻤﯽ ﻧﺎﺗﻮان ﮐﻨﻨﺪه)  در ﯾﮏ ﺳﻮم ﺗﺎ ﻧﯿﻤﯽ از ﺧﻮدﮐﺸﯽ اﻓﺮاد60 ﺳﺎل ﺑﻪ ﺑﺎﻻ ﻧﻘﺶ دارد .ﻫﻤﭽﻨﯿﻦ ﯾﮏ ﮔﺮوه ﭘﺮﺧﻄﺮ ﺑﺮاي ﺧﻮدﮐﺸﯽ اﻓﺮاد ﺑﺎ دردﻫﺎي ﻣﺰﻣﻦ ﻫﺴﺘﻨﺪ.</a:t>
            </a:r>
            <a:r>
              <a:rPr lang="fa-IR" b="1" dirty="0">
                <a:cs typeface="B Nazanin" panose="00000400000000000000" pitchFamily="2" charset="-78"/>
              </a:rPr>
              <a:t> </a:t>
            </a:r>
            <a:endParaRPr lang="fa-IR" b="1" dirty="0" smtClean="0">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r>
              <a:rPr lang="fa-IR" b="1" dirty="0" smtClean="0">
                <a:cs typeface="B Nazanin" panose="00000400000000000000" pitchFamily="2" charset="-78"/>
              </a:rPr>
              <a:t> </a:t>
            </a:r>
            <a:r>
              <a:rPr lang="fa-IR" b="1" dirty="0">
                <a:cs typeface="B Nazanin" panose="00000400000000000000" pitchFamily="2" charset="-78"/>
              </a:rPr>
              <a:t>ه </a:t>
            </a:r>
            <a:r>
              <a:rPr lang="fa-IR" b="1" dirty="0" smtClean="0">
                <a:cs typeface="B Nazanin" panose="00000400000000000000" pitchFamily="2" charset="-78"/>
              </a:rPr>
              <a:t>) </a:t>
            </a:r>
            <a:r>
              <a:rPr lang="fa-IR" b="1" dirty="0">
                <a:cs typeface="B Nazanin" panose="00000400000000000000" pitchFamily="2" charset="-78"/>
              </a:rPr>
              <a:t>ﻋﻮاﻣﻞ ﺧﻄﺮ اﺟﺘﻤﺎﻋﯽ و ﻣﻮﻗﻌﯿﺘﯽ </a:t>
            </a:r>
            <a:r>
              <a:rPr lang="fa-IR" b="1" dirty="0" smtClean="0">
                <a:cs typeface="B Nazanin" panose="00000400000000000000" pitchFamily="2" charset="-78"/>
              </a:rPr>
              <a:t>:</a:t>
            </a:r>
            <a:r>
              <a:rPr lang="fa-IR" dirty="0">
                <a:cs typeface="B Nazanin" panose="00000400000000000000" pitchFamily="2" charset="-78"/>
              </a:rPr>
              <a:t> </a:t>
            </a:r>
            <a:r>
              <a:rPr lang="fa-IR" dirty="0" smtClean="0">
                <a:cs typeface="B Nazanin" panose="00000400000000000000" pitchFamily="2" charset="-78"/>
              </a:rPr>
              <a:t>اﯾﻦ </a:t>
            </a:r>
            <a:r>
              <a:rPr lang="fa-IR" dirty="0">
                <a:cs typeface="B Nazanin" panose="00000400000000000000" pitchFamily="2" charset="-78"/>
              </a:rPr>
              <a:t>ﻋﻮاﻣﻞ ﻣﺮﺑﻮط ﺑﻪ وﺿﻌﯿﺖ رواﺑﻂ ﺑﯿﻦ ﻓﺮدي و اوﺿﺎع و ﺷﺮاﯾﻂ ﻓﺮد ﻫﺴﺘﻨﺪ .ﻣﻬﻤﺘﺮﯾﻦ ﻋﻮاﻣﻞ اﺟﺘﻤﺎﻋﯽ و ﻣﻮﻗﻌﯿﺘﯽ ﮐﻪ در اﻓﺰاﯾﺶ ﺧﻄﺮ ﺧﻮدﮐﺸﯽ ﻧﻘﺶ دارﻧﺪ ﺷﺎﻣﻞ ﺣﻮادث اﺳﺘﺮس آور زﻧﺪﮔﯽ ﻣﺎﻧﻨﺪ ﻣﺸﮑﻼت ﻣﺎﻟﯽ، ﻗﺎﻧﻮﻧﯽ، ﺗﻌﺎرض ﻫﺎ و اﺧﺘﻼﻓﺎت ﺑﯿﻦ ﻓﺮدي  </a:t>
            </a:r>
            <a:r>
              <a:rPr lang="fa-IR" dirty="0" smtClean="0">
                <a:cs typeface="B Nazanin" panose="00000400000000000000" pitchFamily="2" charset="-78"/>
              </a:rPr>
              <a:t>(جداﯾﯽ </a:t>
            </a:r>
            <a:r>
              <a:rPr lang="fa-IR" dirty="0">
                <a:cs typeface="B Nazanin" panose="00000400000000000000" pitchFamily="2" charset="-78"/>
              </a:rPr>
              <a:t>وﻃﻼق )، اﻧﺰواي اﺟﺘﻤﺎﻋﯽ و ﺷﺒﮑﻪ ﺣﻤﺎﯾﺘﯽ ﻣﺤﺪود، ﺗﻨﻬﺎ زﻧﺪﮔﯽ ﮐﺮدن (ﺑﻮﯾﮋه در ﻣﺮدان </a:t>
            </a:r>
            <a:r>
              <a:rPr lang="fa-IR" dirty="0" smtClean="0">
                <a:cs typeface="B Nazanin" panose="00000400000000000000" pitchFamily="2" charset="-78"/>
              </a:rPr>
              <a:t>) ﻣﯽ </a:t>
            </a:r>
            <a:r>
              <a:rPr lang="fa-IR" dirty="0">
                <a:cs typeface="B Nazanin" panose="00000400000000000000" pitchFamily="2" charset="-78"/>
              </a:rPr>
              <a:t>ﺑﺎﺷﺪ . ﻋﻼوه ﺑﺮاﯾﻦ اﻓﺮادي ﮐﻪ ﺳﺎﺑﻘﻪ ﻣﻮرد ﺑﺪرﻓﺘﺎري ﻗﺮار ﮔﺮﻓﺘﻦ ﺟﺴﻤﯽ و ﺟﻨﺴﯽ دارﻧﺪ ﻫﻢ در ﻃﯽ دوره ﺑﺪرﻓﺘﺎري و ﻫﻢ ﭘﺲ از آن در ﺧﻄﺮ ﺑﺎﻻﺗﺮ اﻗﺪام ﺑﻪ ﺧﻮدﮐﺸﯽ و رﻓﺘﺎرﻫﺎي ﺻﺪﻣﻪ ﺑﻪ ﺧﻮد ﻗﺮار دارﻧﺪ.</a:t>
            </a:r>
            <a:endParaRPr lang="en-US" dirty="0">
              <a:cs typeface="B Nazanin" panose="00000400000000000000" pitchFamily="2" charset="-78"/>
            </a:endParaRPr>
          </a:p>
          <a:p>
            <a:pPr marL="45720" indent="0">
              <a:buNone/>
            </a:pPr>
            <a:endParaRPr lang="en-US" dirty="0"/>
          </a:p>
        </p:txBody>
      </p:sp>
    </p:spTree>
    <p:extLst>
      <p:ext uri="{BB962C8B-B14F-4D97-AF65-F5344CB8AC3E}">
        <p14:creationId xmlns:p14="http://schemas.microsoft.com/office/powerpoint/2010/main" val="10725992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9" y="2420888"/>
            <a:ext cx="7622232" cy="3094280"/>
          </a:xfrm>
        </p:spPr>
        <p:txBody>
          <a:bodyPr/>
          <a:lstStyle/>
          <a:p>
            <a:pPr marL="0" indent="0">
              <a:buNone/>
            </a:pPr>
            <a:r>
              <a:rPr lang="fa-IR" sz="1800" dirty="0">
                <a:effectLst/>
              </a:rPr>
              <a:t> </a:t>
            </a:r>
            <a:r>
              <a:rPr lang="fa-IR" sz="2000" dirty="0">
                <a:effectLst/>
                <a:cs typeface="B Nazanin" panose="00000400000000000000" pitchFamily="2" charset="-78"/>
              </a:rPr>
              <a:t>ﻋﻮاﻣﻞ ﻣﺤﺎﻓﻆ ﻋﻮاﻣﻠﯽ ﻫﺴﺘﻨﺪ ﮐﻪ ﺧﻄﺮ ﺧﻮدﮐﺸﯽ را ﮐﺎﻫﺶ ﻣﯽ دﻫﻨﺪ .اﻟﺒﺘﻪ ذﮐﺮ اﯾﻦ ﻧﮑﺘﻪ ﻻزم اﺳﺖ ﮐﻪ وﺟﻮد ﻋﻮاﻣﻞ ﻣﺤﺎﻓﻆ ﺗﻀﻤﯿﻦ ﻧﻤﯽ ﮐﻨﺪ ﮐﻪ ﻓﺮد دﺳﺖ ﺑﻪ ﺧﻮدﮐﺸﯽ ﻧﻤﯽ زﻧﺪ وﻟﯽ ﻫﺮ ﭼﻘﺪر ﺗﻌﺪاد اﯾﻦ ﻋﻮاﻣﻞ ﺑﯿﺸﺘﺮ ﺑﺎﺷﺪ ﺗﺎب آوري ﻓﺮد  در ﻣﻮاﺟﻬﻪ ﺑﺎ اﺳﺘﺮس و ﻧﺎﻣﻼﯾﻤﺎت زﻧﺪﮔﯽ ﺑﯿﺸﺘﺮﺧﻮاﻫﺪ </a:t>
            </a:r>
            <a:r>
              <a:rPr lang="fa-IR" sz="2000" dirty="0" smtClean="0">
                <a:effectLst/>
                <a:cs typeface="B Nazanin" panose="00000400000000000000" pitchFamily="2" charset="-78"/>
              </a:rPr>
              <a:t>ﺑﻮد.</a:t>
            </a:r>
            <a:endParaRPr lang="en-US" sz="2000" b="0" dirty="0">
              <a:cs typeface="B Nazanin" panose="00000400000000000000" pitchFamily="2" charset="-78"/>
            </a:endParaRPr>
          </a:p>
        </p:txBody>
      </p:sp>
      <p:sp>
        <p:nvSpPr>
          <p:cNvPr id="3" name="Content Placeholder 2"/>
          <p:cNvSpPr>
            <a:spLocks noGrp="1"/>
          </p:cNvSpPr>
          <p:nvPr>
            <p:ph sz="quarter" idx="13"/>
          </p:nvPr>
        </p:nvSpPr>
        <p:spPr>
          <a:xfrm>
            <a:off x="1143000" y="980728"/>
            <a:ext cx="6400800" cy="720080"/>
          </a:xfrm>
        </p:spPr>
        <p:txBody>
          <a:bodyPr/>
          <a:lstStyle/>
          <a:p>
            <a:pPr marL="45720" indent="0" algn="ctr">
              <a:buNone/>
            </a:pPr>
            <a:r>
              <a:rPr lang="fa-IR" sz="2400" dirty="0">
                <a:latin typeface="Calibri"/>
                <a:ea typeface="Calibri"/>
                <a:cs typeface="B Titr" panose="00000700000000000000" pitchFamily="2" charset="-78"/>
              </a:rPr>
              <a:t> ﻋﻮاﻣﻞ ﻣﺤﺎﻓﻆ ﺧﻮدﮐﺸﯽ</a:t>
            </a:r>
            <a:endParaRPr lang="en-US" dirty="0">
              <a:cs typeface="B Titr" panose="00000700000000000000" pitchFamily="2" charset="-78"/>
            </a:endParaRPr>
          </a:p>
        </p:txBody>
      </p:sp>
    </p:spTree>
    <p:extLst>
      <p:ext uri="{BB962C8B-B14F-4D97-AF65-F5344CB8AC3E}">
        <p14:creationId xmlns:p14="http://schemas.microsoft.com/office/powerpoint/2010/main" val="10216074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980728"/>
            <a:ext cx="8352927" cy="5544616"/>
          </a:xfrm>
        </p:spPr>
        <p:txBody>
          <a:bodyPr/>
          <a:lstStyle/>
          <a:p>
            <a:pPr marL="0" indent="0">
              <a:buNone/>
            </a:pPr>
            <a:r>
              <a:rPr lang="fa-IR" sz="2000" dirty="0" smtClean="0">
                <a:effectLst/>
                <a:cs typeface="B Nazanin" panose="00000400000000000000" pitchFamily="2" charset="-78"/>
              </a:rPr>
              <a:t>اﻟﻒ)ﻋﻮاﻣﻞ </a:t>
            </a:r>
            <a:r>
              <a:rPr lang="fa-IR" sz="2000" dirty="0">
                <a:effectLst/>
                <a:cs typeface="B Nazanin" panose="00000400000000000000" pitchFamily="2" charset="-78"/>
              </a:rPr>
              <a:t>ﻣﺤﺎﻓﻆ ﻓﺮدي : </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a:effectLst/>
                <a:cs typeface="B Nazanin" panose="00000400000000000000" pitchFamily="2" charset="-78"/>
              </a:rPr>
              <a:t> ﺣﺲ ﺗﻮان ﻣﻨﺪي</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a:effectLst/>
                <a:cs typeface="B Nazanin" panose="00000400000000000000" pitchFamily="2" charset="-78"/>
              </a:rPr>
              <a:t> ﻣﻬﺎرت ﻫﺎي ﺑﯿﻦ ﻓﺮدي ﻣﻮﺛﺮ</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a:effectLst/>
                <a:cs typeface="B Nazanin" panose="00000400000000000000" pitchFamily="2" charset="-78"/>
              </a:rPr>
              <a:t> ﻣﻬﺎرت ﺣﻞ ﻣﺴﺎﻟﻪ ﻣﻨﻄﻘﯽ  </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a:effectLst/>
                <a:cs typeface="B Nazanin" panose="00000400000000000000" pitchFamily="2" charset="-78"/>
              </a:rPr>
              <a:t> ﻣﻬﺎرت ﻣﻘﺎﺑﻠﻪ ﺳﺎﻟﻢ و ﻣﻮﺛﺮ ﺑﺎ ﻣﺸﮑﻼت زﻧﺪﮔﯽ</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a:effectLst/>
                <a:cs typeface="B Nazanin" panose="00000400000000000000" pitchFamily="2" charset="-78"/>
              </a:rPr>
              <a:t> ﺧﻮش ﺑﯿﻨﯽ و اﻣﯿﺪ ﺑﻪ آﯾﻨﺪه و وﺟﻮد ﺣﺲ ﻫﺪﻓﻤﻨﺪي  </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a:effectLst/>
                <a:cs typeface="B Nazanin" panose="00000400000000000000" pitchFamily="2" charset="-78"/>
              </a:rPr>
              <a:t> وﺟﻮد واﺑﺴﺘﮕﯽ ﻫﺎي ﻣﺬﻫﺒﯽ  </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a:effectLst/>
                <a:cs typeface="B Nazanin" panose="00000400000000000000" pitchFamily="2" charset="-78"/>
              </a:rPr>
              <a:t> </a:t>
            </a:r>
            <a:r>
              <a:rPr lang="en-US" sz="1800" dirty="0">
                <a:effectLst/>
                <a:cs typeface="B Nazanin" panose="00000400000000000000" pitchFamily="2" charset="-78"/>
              </a:rPr>
              <a:t/>
            </a:r>
            <a:br>
              <a:rPr lang="en-US" sz="1800" dirty="0">
                <a:effectLst/>
                <a:cs typeface="B Nazanin" panose="00000400000000000000" pitchFamily="2" charset="-78"/>
              </a:rPr>
            </a:br>
            <a:r>
              <a:rPr lang="fa-IR" sz="2000" dirty="0">
                <a:effectLst/>
                <a:cs typeface="B Nazanin" panose="00000400000000000000" pitchFamily="2" charset="-78"/>
              </a:rPr>
              <a:t>  </a:t>
            </a:r>
            <a:r>
              <a:rPr lang="fa-IR" sz="2000" dirty="0" smtClean="0">
                <a:effectLst/>
                <a:cs typeface="B Nazanin" panose="00000400000000000000" pitchFamily="2" charset="-78"/>
              </a:rPr>
              <a:t>ب)  </a:t>
            </a:r>
            <a:r>
              <a:rPr lang="fa-IR" sz="2000" dirty="0">
                <a:effectLst/>
                <a:cs typeface="B Nazanin" panose="00000400000000000000" pitchFamily="2" charset="-78"/>
              </a:rPr>
              <a:t>ﻋﻮاﻣﻞ ﻣﺤﺎﻓﻆ ﺧﺎﻧﻮادﮔﯽ:  </a:t>
            </a:r>
            <a:r>
              <a:rPr lang="en-US" sz="2000" dirty="0">
                <a:effectLst/>
                <a:cs typeface="B Nazanin" panose="00000400000000000000" pitchFamily="2" charset="-78"/>
              </a:rPr>
              <a:t/>
            </a:r>
            <a:br>
              <a:rPr lang="en-US" sz="2000" dirty="0">
                <a:effectLst/>
                <a:cs typeface="B Nazanin" panose="00000400000000000000" pitchFamily="2" charset="-78"/>
              </a:rPr>
            </a:br>
            <a:r>
              <a:rPr lang="fa-IR" sz="1800" dirty="0">
                <a:effectLst/>
                <a:cs typeface="B Nazanin" panose="00000400000000000000" pitchFamily="2" charset="-78"/>
              </a:rPr>
              <a:t>ﺣﺲ ﻣﺴﺌﻮﻟﯿﺖ ﻧﺴﺒﺖ ﺑﻪ ﺧﺎﻧﻮاده </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a:effectLst/>
                <a:cs typeface="B Nazanin" panose="00000400000000000000" pitchFamily="2" charset="-78"/>
              </a:rPr>
              <a:t>رواﺑﻂ ﺧﺎﻧﻮادﮔﯽ ﮔﺮم و ﻣﺜﺒﺖ</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a:effectLst/>
                <a:cs typeface="B Nazanin" panose="00000400000000000000" pitchFamily="2" charset="-78"/>
              </a:rPr>
              <a:t> ﺑﺮﺧﻮرداري از ﺣﻤﺎﯾﺖ ﺧﺎﻧﻮادﮔﯽ  </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a:effectLst/>
                <a:cs typeface="B Nazanin" panose="00000400000000000000" pitchFamily="2" charset="-78"/>
              </a:rPr>
              <a:t> </a:t>
            </a:r>
            <a:r>
              <a:rPr lang="en-US" sz="1800" dirty="0">
                <a:effectLst/>
                <a:cs typeface="B Nazanin" panose="00000400000000000000" pitchFamily="2" charset="-78"/>
              </a:rPr>
              <a:t/>
            </a:r>
            <a:br>
              <a:rPr lang="en-US" sz="1800" dirty="0">
                <a:effectLst/>
                <a:cs typeface="B Nazanin" panose="00000400000000000000" pitchFamily="2" charset="-78"/>
              </a:rPr>
            </a:br>
            <a:r>
              <a:rPr lang="fa-IR" sz="2000" dirty="0" smtClean="0">
                <a:effectLst/>
                <a:cs typeface="B Nazanin" panose="00000400000000000000" pitchFamily="2" charset="-78"/>
              </a:rPr>
              <a:t>ج) </a:t>
            </a:r>
            <a:r>
              <a:rPr lang="fa-IR" sz="2000" dirty="0">
                <a:effectLst/>
                <a:cs typeface="B Nazanin" panose="00000400000000000000" pitchFamily="2" charset="-78"/>
              </a:rPr>
              <a:t>ﻋﻮاﻣﻞ ﻣﺤﺎﻓﻆ اﺟﺘﻤﺎﻋﯽ</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a:effectLst/>
                <a:cs typeface="B Nazanin" panose="00000400000000000000" pitchFamily="2" charset="-78"/>
              </a:rPr>
              <a:t>وﺟﻮد ﺷﺒﮑﻪ ﺣﻤﺎﯾﺖ اﺟﺘﻤﺎﻋﯽ ﻗﻮي( دوﺳﺘﺎن ، ﻫﻤﮑﺎران و...)</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a:effectLst/>
                <a:cs typeface="B Nazanin" panose="00000400000000000000" pitchFamily="2" charset="-78"/>
              </a:rPr>
              <a:t>درﮔﯿﺮي و ﻣﺸﺎرﮐﺖ در اﺟﺘﻤﺎع </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a:effectLst/>
                <a:cs typeface="B Nazanin" panose="00000400000000000000" pitchFamily="2" charset="-78"/>
              </a:rPr>
              <a:t>زﻧﺪﮔﯽ اﺟﺘﻤﺎﻋﯽ رﺿﺎﯾﺖ ﺑﺨﺶ </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a:effectLst/>
                <a:cs typeface="B Nazanin" panose="00000400000000000000" pitchFamily="2" charset="-78"/>
              </a:rPr>
              <a:t>ﻣﺤﯿﻂ ﮐﺎري ﺣﻤﺎﯾﺘﯽ و رﺿﺎﯾﺖ ﺑﺨﺶ</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a:effectLst/>
                <a:cs typeface="B Nazanin" panose="00000400000000000000" pitchFamily="2" charset="-78"/>
              </a:rPr>
              <a:t>دﺳﺘﺮﺳﯽ ﺑﻪ ﺧﺪﻣﺎت ﺑﻬﺪاﺷﺖ روان </a:t>
            </a:r>
            <a:endParaRPr lang="en-US" sz="1800" b="0" dirty="0">
              <a:cs typeface="B Nazanin" panose="00000400000000000000" pitchFamily="2" charset="-78"/>
            </a:endParaRPr>
          </a:p>
        </p:txBody>
      </p:sp>
      <p:sp>
        <p:nvSpPr>
          <p:cNvPr id="3" name="Content Placeholder 2"/>
          <p:cNvSpPr>
            <a:spLocks noGrp="1"/>
          </p:cNvSpPr>
          <p:nvPr>
            <p:ph sz="quarter" idx="13"/>
          </p:nvPr>
        </p:nvSpPr>
        <p:spPr>
          <a:xfrm>
            <a:off x="1143000" y="260648"/>
            <a:ext cx="6400800" cy="936104"/>
          </a:xfrm>
        </p:spPr>
        <p:txBody>
          <a:bodyPr>
            <a:normAutofit/>
          </a:bodyPr>
          <a:lstStyle/>
          <a:p>
            <a:pPr marL="45720" indent="0" algn="ctr">
              <a:buNone/>
            </a:pPr>
            <a:r>
              <a:rPr lang="fa-IR" sz="3200" dirty="0" smtClean="0">
                <a:cs typeface="B Titr" panose="00000700000000000000" pitchFamily="2" charset="-78"/>
              </a:rPr>
              <a:t>انواع عوامل محافظ</a:t>
            </a:r>
            <a:endParaRPr lang="en-US" sz="3200" dirty="0">
              <a:cs typeface="B Titr" panose="00000700000000000000" pitchFamily="2" charset="-78"/>
            </a:endParaRPr>
          </a:p>
        </p:txBody>
      </p:sp>
    </p:spTree>
    <p:extLst>
      <p:ext uri="{BB962C8B-B14F-4D97-AF65-F5344CB8AC3E}">
        <p14:creationId xmlns:p14="http://schemas.microsoft.com/office/powerpoint/2010/main" val="6312253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80928"/>
            <a:ext cx="8424935" cy="3744416"/>
          </a:xfrm>
        </p:spPr>
        <p:txBody>
          <a:bodyPr/>
          <a:lstStyle/>
          <a:p>
            <a:pPr marL="0" indent="0">
              <a:buNone/>
            </a:pPr>
            <a:r>
              <a:rPr lang="fa-IR" sz="2400" b="0" dirty="0">
                <a:effectLst/>
                <a:cs typeface="B Nazanin" panose="00000400000000000000" pitchFamily="2" charset="-78"/>
              </a:rPr>
              <a:t>ﺑﻪ دﻟﯿﻞ ﺷﯿﻮع ﺑﺎﻻي ﺧﻮدﮐﺸﯽ در  ﺑﯿﻤﺎران روان ﭘﺰﺷﮑﯽ، ﻫﻤﻪ ﮐﺎرﮐﻨﺎن ﻧﻈﺎم ﻣﺮاﻗﺒﺖ ﺑﻬﺪاﺷﺘﯽ اوﻟﯿﻪ ﺻﺮﻓﻨﻈﺮ از ﺗﺨﺼﺺ ﺷﺎن ﺑﺎﯾﺪ ﻗﺎدر ﺑﻪ ارزﯾﺎﺑﯽ ﺧﻮدﮐﺸﯽ و ﻃﺮاﺣﯽ ﺑﺮﻧﺎﻣﻪ ﻣﺪﯾﺮﯾﺖ آن  ﺑﺎﺷﻨﺪ . ﻏﺮﺑﺎﻟﮕﺮي، ارزﯾﺎﺑﯽ و ﻣﺪﯾﺮﯾﺖ ﺧﻮدﮐﺸﯽ ﺑﺎﯾﺪ در ﻫﻤﻪ ﻧﻘﺎط ورود ﺑﻪ ﺳﯿﺴﺘﻢ ﻣﺮاﻗﺒﺖ ﺑﻬﺪاﺷﺘﯽ اوﻟﯿﻪ ﺑﻪ ﺻﻮرت روﺗﯿﻦ اﻧﺠﺎم ﺷﻮد و ﻟﺬا ﮐﺎرﮐﻨﺎن ﺑﺎﯾﺪ آﻣﻮزش ﻫﺎي ﮐﺎﻓﯽ در اﯾﻦ زﻣﯿﻨﻪ را درﯾﺎﻓﺖ ﮐﻨﻨﺪ .  </a:t>
            </a:r>
            <a:endParaRPr lang="en-US" sz="2400" b="0" dirty="0">
              <a:effectLst/>
              <a:cs typeface="B Nazanin" panose="00000400000000000000" pitchFamily="2" charset="-78"/>
            </a:endParaRPr>
          </a:p>
        </p:txBody>
      </p:sp>
      <p:sp>
        <p:nvSpPr>
          <p:cNvPr id="3" name="Content Placeholder 2"/>
          <p:cNvSpPr>
            <a:spLocks noGrp="1"/>
          </p:cNvSpPr>
          <p:nvPr>
            <p:ph sz="quarter" idx="13"/>
          </p:nvPr>
        </p:nvSpPr>
        <p:spPr>
          <a:xfrm>
            <a:off x="1143000" y="836712"/>
            <a:ext cx="6400800" cy="648072"/>
          </a:xfrm>
        </p:spPr>
        <p:txBody>
          <a:bodyPr>
            <a:normAutofit/>
          </a:bodyPr>
          <a:lstStyle/>
          <a:p>
            <a:pPr marL="45720" indent="0" algn="ctr">
              <a:buNone/>
            </a:pPr>
            <a:r>
              <a:rPr lang="fa-IR" sz="3200" b="1" dirty="0">
                <a:cs typeface="B Titr" panose="00000700000000000000" pitchFamily="2" charset="-78"/>
              </a:rPr>
              <a:t>ﻣﺪﯾﺮﯾﺖ  ﺧﻮدﮐﺸﯽ    </a:t>
            </a:r>
            <a:endParaRPr lang="en-US" sz="3200" dirty="0">
              <a:cs typeface="B Titr" panose="00000700000000000000" pitchFamily="2" charset="-78"/>
            </a:endParaRPr>
          </a:p>
        </p:txBody>
      </p:sp>
    </p:spTree>
    <p:extLst>
      <p:ext uri="{BB962C8B-B14F-4D97-AF65-F5344CB8AC3E}">
        <p14:creationId xmlns:p14="http://schemas.microsoft.com/office/powerpoint/2010/main" val="191183372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79512" y="404664"/>
            <a:ext cx="8784976" cy="6192688"/>
          </a:xfrm>
        </p:spPr>
        <p:txBody>
          <a:bodyPr>
            <a:normAutofit lnSpcReduction="10000"/>
          </a:bodyPr>
          <a:lstStyle/>
          <a:p>
            <a:pPr marL="45720" indent="0">
              <a:buNone/>
            </a:pPr>
            <a:r>
              <a:rPr lang="fa-IR" dirty="0">
                <a:cs typeface="B Nazanin" panose="00000400000000000000" pitchFamily="2" charset="-78"/>
              </a:rPr>
              <a:t>ﻣﺪﯾﺮﯾﺖ ﺧﻮدﮐﺸﯽ ﺑﻪ ﻗﻀﺎوت ﺑﺎﻟﯿﻨﯽ در ﻣﻮرد ﻣﯿﺰان ﺧﻄﺮ ﺧﻮدﮐﺸﯽ  ﺑﺴﺘﮕﯽ دارد وﻟﯽ ﺑﻪ ﻃﻮر ﮐﻠﯽ دو ﮔﺮوه اﺻﻠﯽ ﻣﺪاﺧﻼت داروﯾﯽ و روان ﺷﻨﺎﺧﺘﯽ در اﯾﻦ زﻣﯿﻨﻪ وﺟﻮد دارد</a:t>
            </a:r>
            <a:r>
              <a:rPr lang="fa-IR" b="1" dirty="0">
                <a:cs typeface="B Nazanin" panose="00000400000000000000" pitchFamily="2" charset="-78"/>
              </a:rPr>
              <a:t> </a:t>
            </a:r>
            <a:r>
              <a:rPr lang="fa-IR" b="1" dirty="0" smtClean="0">
                <a:cs typeface="B Nazanin" panose="00000400000000000000" pitchFamily="2" charset="-78"/>
              </a:rPr>
              <a:t>:</a:t>
            </a:r>
            <a:endParaRPr lang="en-US" dirty="0">
              <a:cs typeface="B Nazanin" panose="00000400000000000000" pitchFamily="2" charset="-78"/>
            </a:endParaRPr>
          </a:p>
          <a:p>
            <a:pPr marL="45720" indent="0">
              <a:buNone/>
            </a:pPr>
            <a:r>
              <a:rPr lang="fa-IR" b="1" dirty="0">
                <a:cs typeface="B Nazanin" panose="00000400000000000000" pitchFamily="2" charset="-78"/>
              </a:rPr>
              <a:t>     </a:t>
            </a:r>
            <a:endParaRPr lang="fa-IR" b="1" dirty="0" smtClean="0">
              <a:cs typeface="B Nazanin" panose="00000400000000000000" pitchFamily="2" charset="-78"/>
            </a:endParaRPr>
          </a:p>
          <a:p>
            <a:pPr marL="45720" indent="0">
              <a:buNone/>
            </a:pPr>
            <a:r>
              <a:rPr lang="fa-IR" sz="2400" b="1" dirty="0" smtClean="0">
                <a:cs typeface="B Nazanin" panose="00000400000000000000" pitchFamily="2" charset="-78"/>
              </a:rPr>
              <a:t> 1) دارو درﻣﺎﻧﯽ :  </a:t>
            </a:r>
            <a:r>
              <a:rPr lang="fa-IR" dirty="0">
                <a:cs typeface="B Nazanin" panose="00000400000000000000" pitchFamily="2" charset="-78"/>
              </a:rPr>
              <a:t>ﺑﺎ ﺗﻮﺟﻪ ﺑﻪ اﺧﺘﻼل روان ﭘﺰﺷﮑﯽ ﻓﺮد، از داروﻫﺎي ﻣﺨﺘﻠﻔﯽ ﺑﺮاي ﮐﺎﻫﺶ ﺧﻄﺮ ﺧﻮدﮐﺸﯽ اﺳﺘﻔﺎده ﻣﯽ ﺷﻮد  . اﯾﻦ داروﻫﺎ ﺷﺎﻣﻞ ﺑﻨﺰودﯾﺎزﭘﯿﻦ ﻫﺎ (ﺑﺮاي درﻣﺎن اﺿﻄﺮاب )، ﺿﺪ اﻓﺴﺮدﮔﯽ ﻫﺎ، ﻟﯿﺘﯿﻮم (ﺑﺮاي اﺧﺘﻼﻻت ﺧﻠﻘﯽ ) و آﻧﺘﯽ  ﺳﺎﯾﮑﻮﺗﯿﮏ ﻫﺎﺳﺖ، اﻟﺒﺘﻪ در ﻣﻮرد داروﻫﺎي ﺿﺪ اﻓﺴﺮدﮔﯽ( </a:t>
            </a:r>
            <a:r>
              <a:rPr lang="en-US" dirty="0">
                <a:cs typeface="B Nazanin" panose="00000400000000000000" pitchFamily="2" charset="-78"/>
              </a:rPr>
              <a:t>SSRI</a:t>
            </a:r>
            <a:r>
              <a:rPr lang="fa-IR" dirty="0">
                <a:cs typeface="B Nazanin" panose="00000400000000000000" pitchFamily="2" charset="-78"/>
              </a:rPr>
              <a:t>) ﺑﺎﯾﺪ ﻣﺮاﻗﺐ رﯾﺴﮏ ﺧﻮدﮐﺸﯽ ﺑﻮد زﯾﺮا اﯾﻦ داروﻫﺎ ﺧﻄﺮ ﺧﻮدﮐﺸﯽ را ﺑﻮﯾﮋه در ﻧﻮﺟﻮاﻧﺎن و ﺟﻮاﻧﺎن اﻓﺰاﯾﺶ ﻣﯽ دﻫﺪ..ﮔﺎﻫﯽ ﻫﻢ </a:t>
            </a:r>
            <a:r>
              <a:rPr lang="fa-IR" dirty="0" smtClean="0">
                <a:cs typeface="B Nazanin" panose="00000400000000000000" pitchFamily="2" charset="-78"/>
              </a:rPr>
              <a:t>از</a:t>
            </a:r>
            <a:r>
              <a:rPr lang="en-US" dirty="0" smtClean="0">
                <a:cs typeface="B Nazanin" panose="00000400000000000000" pitchFamily="2" charset="-78"/>
              </a:rPr>
              <a:t> ECT </a:t>
            </a:r>
            <a:r>
              <a:rPr lang="fa-IR" dirty="0">
                <a:cs typeface="B Nazanin" panose="00000400000000000000" pitchFamily="2" charset="-78"/>
              </a:rPr>
              <a:t>ﺑﺮاي درﻣﺎن رﻓﺘﺎر ﺧﻮدﮐﺸﯽ اﺳﺘﻔﺎده ﻣﯽ ﺷﻮد ﮐﻪ ﺷﻮاﻫﺪ ﺣﺎﮐﯽ از اﺛﺮ ﮐﻮﺗﺎه ﻣﺪت آن اﺳﺖ.</a:t>
            </a:r>
            <a:endParaRPr lang="en-US" dirty="0">
              <a:cs typeface="B Nazanin" panose="00000400000000000000" pitchFamily="2" charset="-78"/>
            </a:endParaRPr>
          </a:p>
          <a:p>
            <a:pPr marL="45720" indent="0">
              <a:buNone/>
            </a:pPr>
            <a:r>
              <a:rPr lang="fa-IR" b="1" dirty="0">
                <a:cs typeface="B Nazanin" panose="00000400000000000000" pitchFamily="2" charset="-78"/>
              </a:rPr>
              <a:t> </a:t>
            </a:r>
            <a:endParaRPr lang="en-US" dirty="0">
              <a:cs typeface="B Nazanin" panose="00000400000000000000" pitchFamily="2" charset="-78"/>
            </a:endParaRPr>
          </a:p>
          <a:p>
            <a:pPr marL="45720" indent="0">
              <a:buNone/>
            </a:pPr>
            <a:r>
              <a:rPr lang="fa-IR" sz="2400" b="1" dirty="0" smtClean="0">
                <a:cs typeface="B Nazanin" panose="00000400000000000000" pitchFamily="2" charset="-78"/>
              </a:rPr>
              <a:t>2) ﻣﺪاﺧﻼت </a:t>
            </a:r>
            <a:r>
              <a:rPr lang="fa-IR" sz="2400" b="1" dirty="0">
                <a:cs typeface="B Nazanin" panose="00000400000000000000" pitchFamily="2" charset="-78"/>
              </a:rPr>
              <a:t>رواﻧﯽ اﺟﺘﻤﺎﻋﯽ </a:t>
            </a:r>
            <a:r>
              <a:rPr lang="fa-IR" sz="2400" dirty="0">
                <a:cs typeface="B Nazanin" panose="00000400000000000000" pitchFamily="2" charset="-78"/>
              </a:rPr>
              <a:t> </a:t>
            </a:r>
            <a:r>
              <a:rPr lang="fa-IR" dirty="0" smtClean="0">
                <a:cs typeface="B Nazanin" panose="00000400000000000000" pitchFamily="2" charset="-78"/>
              </a:rPr>
              <a:t>: ﻣﻘﺎﺑﻠﻪ </a:t>
            </a:r>
            <a:r>
              <a:rPr lang="fa-IR" dirty="0">
                <a:cs typeface="B Nazanin" panose="00000400000000000000" pitchFamily="2" charset="-78"/>
              </a:rPr>
              <a:t>ﺑﺎ ﺧﻮدﮐﺸﯽ ﻣﺴﺘﻠﺰم اﺳﺘﻔﺎده از ﻃﯿﻔﯽ از ﻣﺪاﺧﻼت از آﻣﻮزش رواﻧﯽ ﺑﯿﻤﺎر و ﺧﺎﻧﻮاده ﺗﺎ ﻣﺸﺎوره و دارودرﻣﺎﻧﯽ اﺳﺖ و اﯾﻦ ﮐﺎر ﯾﮏ ﻫﻤﮑﺎري ﺗﯿﻤﯽ ﺑﯿﻦ ﭘﺰﺷﮏ و روان ﺷﻨﺎس و ﺳﺎﯾﺮ ﮐﺎرﮐﻨﺎن ﻣﺮاﮐﺰ ﻣﺮاﻗﺒﺖ ﻫﺎي ﺑﻬﺪاﺷﺘﯽ اوﻟﯿﻪ ﻣﺎﻧﻨﺪ ﭘﺮﺳﺘﺎر و ﮐﺎرﺷﻨﺎس ﻣﺮاﻗﺐ ﺳﻼﻣﺖ ﺧﺎﻧﻮاده را ﻣﯽ ﻃﻠﺒﺪ .روﯾﮑﺮدﻫﺎي درﻣﺎﻧﯽ ﺑﺮاي ﻣﺪﯾﺮﯾﺖ ﺧﻮدﮐﺸﯽ ﻣﺘﻨﻮع ﺑﻮده و ﺷﺎﻣﻞ ﻣﺪﯾﺮﯾﺖ ﺑﺤﺮان، درﻣﺎن ﻫﺎي ﺷﻨﺎﺧﺘﯽ رﻓﺘﺎري، درﻣﺎن ﺣﻞ ﻣﺴﺎﻟﻪ، رﻓﺘﺎر درﻣﺎﻧﯽ دﯾﺎﻟﮑﺘﯿﮏ و ﻣﺸﺎوره ﺧﺎﻧﻮادﮔﯽ اﺳﺖ </a:t>
            </a:r>
            <a:r>
              <a:rPr lang="fa-IR" dirty="0" smtClean="0">
                <a:cs typeface="B Nazanin" panose="00000400000000000000" pitchFamily="2" charset="-78"/>
              </a:rPr>
              <a:t>.  </a:t>
            </a:r>
            <a:r>
              <a:rPr lang="fa-IR" b="1" u="sng" dirty="0" smtClean="0">
                <a:cs typeface="B Nazanin" panose="00000400000000000000" pitchFamily="2" charset="-78"/>
              </a:rPr>
              <a:t>ﻋﻨﺎﺻﺮ </a:t>
            </a:r>
            <a:r>
              <a:rPr lang="fa-IR" b="1" u="sng" dirty="0">
                <a:cs typeface="B Nazanin" panose="00000400000000000000" pitchFamily="2" charset="-78"/>
              </a:rPr>
              <a:t>ﻣﺸﺘﺮك اﯾﻦ روﯾﮑﺮدﻫﺎ، آﻣﻮزش ﺣﻞ ﻣﺴﺎﻟﻪ، ﻣﻘﺎﺑﻠﻪ ﺑﺎ ﻫﯿﺠﺎﻧﺎت ﺷﺪﯾﺪ، اﻓﺰاﯾﺶ ﺧﻮد ﮐﻨﺘﺮﻟﯽ و رﺷﺪ ﻣﻬﺎرت ﻫﺎي ﻣﻘﺎﺑﻠﻪ اي اﺳﺖ .</a:t>
            </a:r>
            <a:r>
              <a:rPr lang="fa-IR" dirty="0">
                <a:cs typeface="B Nazanin" panose="00000400000000000000" pitchFamily="2" charset="-78"/>
              </a:rPr>
              <a:t>  </a:t>
            </a:r>
            <a:endParaRPr lang="en-US" dirty="0">
              <a:cs typeface="B Nazanin" panose="00000400000000000000" pitchFamily="2" charset="-78"/>
            </a:endParaRPr>
          </a:p>
          <a:p>
            <a:pPr marL="45720" indent="0">
              <a:buNone/>
            </a:pPr>
            <a:endParaRPr lang="en-US" dirty="0">
              <a:cs typeface="B Nazanin" panose="00000400000000000000" pitchFamily="2" charset="-78"/>
            </a:endParaRPr>
          </a:p>
        </p:txBody>
      </p:sp>
    </p:spTree>
    <p:extLst>
      <p:ext uri="{BB962C8B-B14F-4D97-AF65-F5344CB8AC3E}">
        <p14:creationId xmlns:p14="http://schemas.microsoft.com/office/powerpoint/2010/main" val="106303193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Diagonal Corner Rectangle 3"/>
          <p:cNvSpPr/>
          <p:nvPr/>
        </p:nvSpPr>
        <p:spPr>
          <a:xfrm>
            <a:off x="497810" y="692696"/>
            <a:ext cx="8064896" cy="5472608"/>
          </a:xfrm>
          <a:prstGeom prst="round2DiagRect">
            <a:avLst/>
          </a:prstGeom>
        </p:spPr>
        <p:style>
          <a:lnRef idx="1">
            <a:schemeClr val="accent2"/>
          </a:lnRef>
          <a:fillRef idx="2">
            <a:schemeClr val="accent2"/>
          </a:fillRef>
          <a:effectRef idx="1">
            <a:schemeClr val="accent2"/>
          </a:effectRef>
          <a:fontRef idx="minor">
            <a:schemeClr val="dk1"/>
          </a:fontRef>
        </p:style>
        <p:txBody>
          <a:bodyPr rtlCol="0" anchor="ctr"/>
          <a:lstStyle/>
          <a:p>
            <a:pPr marL="45720" indent="0" algn="r">
              <a:buNone/>
            </a:pPr>
            <a:r>
              <a:rPr lang="fa-IR" sz="2400" b="1" dirty="0">
                <a:solidFill>
                  <a:schemeClr val="tx1"/>
                </a:solidFill>
                <a:cs typeface="B Nazanin" panose="00000400000000000000" pitchFamily="2" charset="-78"/>
              </a:rPr>
              <a:t>ﭘﯿﺸﮕﯿﺮي از ﺧﻮدﮐﺸﯽ در ﻣﺮاﮐﺰ ﻣﺮاﻗﺒﺖ اوﻟﯿﻪ و ﺳﻼﻣﺖ روان  اﻫﻤﯿﺖ </a:t>
            </a:r>
            <a:r>
              <a:rPr lang="en-US" sz="2400" b="1" dirty="0">
                <a:solidFill>
                  <a:schemeClr val="tx1"/>
                </a:solidFill>
                <a:cs typeface="B Nazanin" panose="00000400000000000000" pitchFamily="2" charset="-78"/>
              </a:rPr>
              <a:t>:</a:t>
            </a:r>
            <a:r>
              <a:rPr lang="fa-IR" sz="2400" b="1" dirty="0" smtClean="0">
                <a:solidFill>
                  <a:schemeClr val="tx1"/>
                </a:solidFill>
                <a:cs typeface="B Nazanin" panose="00000400000000000000" pitchFamily="2" charset="-78"/>
              </a:rPr>
              <a:t>زﯾﺎدي </a:t>
            </a:r>
            <a:r>
              <a:rPr lang="fa-IR" sz="2400" b="1" dirty="0">
                <a:solidFill>
                  <a:schemeClr val="tx1"/>
                </a:solidFill>
                <a:cs typeface="B Nazanin" panose="00000400000000000000" pitchFamily="2" charset="-78"/>
              </a:rPr>
              <a:t>دارد .ﭼﻮن </a:t>
            </a:r>
            <a:endParaRPr lang="en-US" sz="2400" b="1" dirty="0">
              <a:solidFill>
                <a:schemeClr val="tx1"/>
              </a:solidFill>
              <a:cs typeface="B Nazanin" panose="00000400000000000000" pitchFamily="2" charset="-78"/>
            </a:endParaRPr>
          </a:p>
          <a:p>
            <a:pPr marL="45720" indent="0" algn="r">
              <a:buNone/>
            </a:pPr>
            <a:r>
              <a:rPr lang="fa-IR" sz="2400" b="1" dirty="0">
                <a:solidFill>
                  <a:schemeClr val="tx1"/>
                </a:solidFill>
                <a:cs typeface="B Nazanin" panose="00000400000000000000" pitchFamily="2" charset="-78"/>
              </a:rPr>
              <a:t> </a:t>
            </a:r>
            <a:endParaRPr lang="en-US" sz="2400" dirty="0">
              <a:solidFill>
                <a:schemeClr val="tx1"/>
              </a:solidFill>
              <a:cs typeface="B Nazanin" panose="00000400000000000000" pitchFamily="2" charset="-78"/>
            </a:endParaRPr>
          </a:p>
          <a:p>
            <a:pPr marL="45720" lvl="0" indent="0" algn="r">
              <a:buNone/>
            </a:pPr>
            <a:r>
              <a:rPr lang="fa-IR" sz="2400" b="1" dirty="0">
                <a:solidFill>
                  <a:schemeClr val="tx1"/>
                </a:solidFill>
                <a:cs typeface="B Nazanin" panose="00000400000000000000" pitchFamily="2" charset="-78"/>
              </a:rPr>
              <a:t>1 ﻧﻔﺮ از ﻫﺮ4  ﻧﻔﺮي ﮐﻪ ﻣﺮﺗﮑﺐ ﺧﻮدﮐﺸﯽ ﻣﯽ ﺷﻮﻧﺪ در ﺳﺎل ﻗﺒﻞ از </a:t>
            </a:r>
            <a:endParaRPr lang="en-US" sz="2400" b="1" dirty="0" smtClean="0">
              <a:solidFill>
                <a:schemeClr val="tx1"/>
              </a:solidFill>
              <a:cs typeface="B Nazanin" panose="00000400000000000000" pitchFamily="2" charset="-78"/>
            </a:endParaRPr>
          </a:p>
          <a:p>
            <a:pPr marL="45720" lvl="0" indent="0" algn="r">
              <a:buNone/>
            </a:pPr>
            <a:r>
              <a:rPr lang="fa-IR" sz="2400" b="1" dirty="0" smtClean="0">
                <a:solidFill>
                  <a:schemeClr val="tx1"/>
                </a:solidFill>
                <a:cs typeface="B Nazanin" panose="00000400000000000000" pitchFamily="2" charset="-78"/>
              </a:rPr>
              <a:t>ﻣﺮﮔﺸﺎن </a:t>
            </a:r>
            <a:r>
              <a:rPr lang="fa-IR" sz="2400" b="1" dirty="0">
                <a:solidFill>
                  <a:schemeClr val="tx1"/>
                </a:solidFill>
                <a:cs typeface="B Nazanin" panose="00000400000000000000" pitchFamily="2" charset="-78"/>
              </a:rPr>
              <a:t>ﺑﻪ ﻣﺮاﮐﺰ ﺑﻬﺪاﺷﺖ روان ﻣﺮاﺟﻌﻪ ﮐﺮده ﺑﻮدﻧﺪ  .</a:t>
            </a:r>
            <a:endParaRPr lang="en-US" sz="2400" dirty="0">
              <a:solidFill>
                <a:schemeClr val="tx1"/>
              </a:solidFill>
              <a:cs typeface="B Nazanin" panose="00000400000000000000" pitchFamily="2" charset="-78"/>
            </a:endParaRPr>
          </a:p>
          <a:p>
            <a:pPr marL="45720" lvl="0" indent="0" algn="r">
              <a:buNone/>
            </a:pPr>
            <a:endParaRPr lang="en-US" sz="2400" b="1" dirty="0" smtClean="0">
              <a:solidFill>
                <a:schemeClr val="tx1"/>
              </a:solidFill>
              <a:cs typeface="B Nazanin" panose="00000400000000000000" pitchFamily="2" charset="-78"/>
            </a:endParaRPr>
          </a:p>
          <a:p>
            <a:pPr marL="45720" lvl="0" indent="0" algn="r">
              <a:buNone/>
            </a:pPr>
            <a:r>
              <a:rPr lang="fa-IR" sz="2400" b="1" dirty="0" smtClean="0">
                <a:solidFill>
                  <a:schemeClr val="tx1"/>
                </a:solidFill>
                <a:cs typeface="B Nazanin" panose="00000400000000000000" pitchFamily="2" charset="-78"/>
              </a:rPr>
              <a:t>ﺑﯿﺶ </a:t>
            </a:r>
            <a:r>
              <a:rPr lang="fa-IR" sz="2400" b="1" dirty="0">
                <a:solidFill>
                  <a:schemeClr val="tx1"/>
                </a:solidFill>
                <a:cs typeface="B Nazanin" panose="00000400000000000000" pitchFamily="2" charset="-78"/>
              </a:rPr>
              <a:t>از 1  ﻧﻔﺮ از ﻫﺮ 10 ﻧﻔﺮي ﮐﻪ ﻣﺒﺘﻼ ﺑﻪ اﺧﺘﻼﻻت روان ﭘﺰﺷﮑﯽ ﺷﺪﯾﺪ ﻫﺴﺘﻨﺪ، اﻗﺪام ﺑﻪ ﺧﻮدﮐﺸﯽ ﻣﯽ ﮐﻨﻨﺪ. </a:t>
            </a:r>
            <a:endParaRPr lang="en-US" sz="2400" b="1" dirty="0">
              <a:solidFill>
                <a:schemeClr val="tx1"/>
              </a:solidFill>
              <a:cs typeface="B Nazanin" panose="00000400000000000000" pitchFamily="2" charset="-78"/>
            </a:endParaRPr>
          </a:p>
          <a:p>
            <a:pPr lvl="0" algn="r"/>
            <a:endParaRPr lang="en-US" sz="2400" dirty="0">
              <a:solidFill>
                <a:schemeClr val="tx1"/>
              </a:solidFill>
              <a:cs typeface="B Nazanin" panose="00000400000000000000" pitchFamily="2" charset="-78"/>
            </a:endParaRPr>
          </a:p>
          <a:p>
            <a:pPr marL="45720" lvl="0" indent="0" algn="r">
              <a:buNone/>
            </a:pPr>
            <a:r>
              <a:rPr lang="fa-IR" sz="2400" b="1" dirty="0">
                <a:solidFill>
                  <a:schemeClr val="tx1"/>
                </a:solidFill>
                <a:cs typeface="B Nazanin" panose="00000400000000000000" pitchFamily="2" charset="-78"/>
              </a:rPr>
              <a:t>ﺧﻄﺮ ﺧﻮدﮐﺸﯽ در اﻓﺴﺮدﮔﯽ و ﭘﺲ از ازدﺳﺖ دادن ﯾﮏ ﻓﺮد ﻣﻬﻢ زﻧﺪﮔﯽ  ﺑﺎﻻ ﻣﯽ رود</a:t>
            </a:r>
            <a:r>
              <a:rPr lang="fa-IR" b="1" dirty="0">
                <a:cs typeface="B Nazanin" panose="00000400000000000000" pitchFamily="2" charset="-78"/>
              </a:rPr>
              <a:t>.</a:t>
            </a:r>
            <a:endParaRPr lang="en-US" dirty="0">
              <a:cs typeface="B Nazanin" panose="00000400000000000000" pitchFamily="2" charset="-78"/>
            </a:endParaRPr>
          </a:p>
        </p:txBody>
      </p:sp>
    </p:spTree>
    <p:extLst>
      <p:ext uri="{BB962C8B-B14F-4D97-AF65-F5344CB8AC3E}">
        <p14:creationId xmlns:p14="http://schemas.microsoft.com/office/powerpoint/2010/main" val="136058288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916832"/>
            <a:ext cx="8424935" cy="4608512"/>
          </a:xfrm>
        </p:spPr>
        <p:txBody>
          <a:bodyPr/>
          <a:lstStyle/>
          <a:p>
            <a:pPr marL="0" indent="0">
              <a:buNone/>
            </a:pPr>
            <a:r>
              <a:rPr lang="fa-IR" sz="2400" dirty="0">
                <a:effectLst/>
              </a:rPr>
              <a:t> </a:t>
            </a:r>
            <a:r>
              <a:rPr lang="fa-IR" sz="2400" b="0" dirty="0">
                <a:effectLst/>
                <a:cs typeface="B Nazanin" panose="00000400000000000000" pitchFamily="2" charset="-78"/>
              </a:rPr>
              <a:t>ﻣﺪﯾﺮﯾﺖ اﻓﮑﺎر  ﺧﻮدﮐﺸﯽ ﯾﺎ ﻋﻼﺋﻢ ﻣﺮﺗﺒﻂ ﻣﺎﻧﻨﺪ اﻓﺴﺮدﮔﯽ ﺑﺎﯾﺪ ﮐﻮﺗﺎه ﻣﺪت و ﻣﺒﺘﻨﯽ ﺑﺮ روﯾﮑﺮدﻫﺎي ﺣﻞ ﻣﺴﺎﻟﻪ ﺑﺎﺷﺪ و ﻋﻼوه ﺑﺮ آن، اﻫﺪاف درﻣﺎن، ﺑﺎﯾﺪ ﻫﻢ ﻣﺘﻤﺮﮐﺰ ﺑﺮ  ﺧﻮدﮐﺸﯽ (اﻓﮑﺎر ﺧﻮدﮐﺸﯽ و اﻗﺪام ﺑﻪ ﺧﻮدﮐﺸﯽ) وﻫﻢ ﻋﻮاﻣﻞ ﺳﻬﯿﻢ در آن (ﻓﺴﺮدﮔﯽ، ﻧﺎ اﻣﯿﺪي و ﺧﺸﻢ) ﺑﺎﺷﺪ. در اﯾﻦ راﻫﻨﻤﺎ، از روﯾﮑﺮد ﺷﻨﺎﺧﺘﯽ رﻓﺘﺎري ﺑﺮاي ﻣﻘﺎﺑﻠﻪ ﺑﺎ اﻓﮑﺎر ﺧﻮدﮐﺸﯽ اﺳﺘﻔﺎده ﺷﺪه اﺳﺖ ﮐﻪ ﯾﮑﯽ از ﻣﻮﺛﺮﺗﺮﯾﻦ روﯾﮑﺮد ﻫﺎ ﺑﺮاي ﻣﺪﯾﺮﯾﺖ ﺧﻮدﮐﺸﯽ اﺳﺖ. ازآﻧﺠﺎﯾﯽ ﮐﻪ ﺧﻮدﮐﺸﯽ، ﻏﺎﻟﺒﺎ ﯾﮏ ﺷﯿﻮه ﻣﻘﺎﺑﻠﻪ ﺑﺎ رﻧﺞ و درد ﻫﯿﺠﺎﻧﯽ  می ﺑﺎﺷﺪ، دو راﻫﺒﺮد اﺳﺎﺳﯽ اﯾﻦ روﯾﮑﺮد، ﮐﺎﻫﺶ درد ﻣﺮاﺟﻊ ﺑﺎ اﺳﺘﻔﺎده از ﺗﮑﻨﯿﮏ ﻫﺎي رﻓﺘﺎري و اﻓﺰاﯾﺶ ﻇﺮﻓیت ﻤﻘﺎﺑﻠﻪ اي وي از ﻃﺮﯾﻖ ﺗﮑﻨﯿﮏ ﻫﺎي ﺷﻨﺎﺧﺘﯽ و آﻣﻮزش ﻣﻬﺎرت ﺣﻞ ﻣﺴﺎﻟﻪ اﺳﺖ .       </a:t>
            </a:r>
            <a:endParaRPr lang="en-US" sz="2400" b="0" dirty="0">
              <a:cs typeface="B Nazanin" panose="00000400000000000000" pitchFamily="2" charset="-78"/>
            </a:endParaRPr>
          </a:p>
        </p:txBody>
      </p:sp>
      <p:sp>
        <p:nvSpPr>
          <p:cNvPr id="3" name="Content Placeholder 2"/>
          <p:cNvSpPr>
            <a:spLocks noGrp="1"/>
          </p:cNvSpPr>
          <p:nvPr>
            <p:ph sz="quarter" idx="13"/>
          </p:nvPr>
        </p:nvSpPr>
        <p:spPr/>
        <p:txBody>
          <a:bodyPr>
            <a:normAutofit/>
          </a:bodyPr>
          <a:lstStyle/>
          <a:p>
            <a:pPr marL="45720" indent="0" algn="ctr">
              <a:buNone/>
            </a:pPr>
            <a:r>
              <a:rPr lang="fa-IR" sz="3200" dirty="0" smtClean="0">
                <a:cs typeface="B Titr" panose="00000700000000000000" pitchFamily="2" charset="-78"/>
              </a:rPr>
              <a:t>مدیریت خودکشی</a:t>
            </a:r>
            <a:endParaRPr lang="en-US" sz="3200" dirty="0">
              <a:cs typeface="B Titr" panose="00000700000000000000" pitchFamily="2" charset="-78"/>
            </a:endParaRPr>
          </a:p>
        </p:txBody>
      </p:sp>
    </p:spTree>
    <p:extLst>
      <p:ext uri="{BB962C8B-B14F-4D97-AF65-F5344CB8AC3E}">
        <p14:creationId xmlns:p14="http://schemas.microsoft.com/office/powerpoint/2010/main" val="223822916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67544" y="764704"/>
            <a:ext cx="8424936" cy="5721816"/>
          </a:xfrm>
        </p:spPr>
        <p:txBody>
          <a:bodyPr>
            <a:normAutofit/>
          </a:bodyPr>
          <a:lstStyle/>
          <a:p>
            <a:pPr marL="45720" indent="0" algn="ctr">
              <a:buNone/>
            </a:pPr>
            <a:r>
              <a:rPr lang="fa-IR" b="1" dirty="0" smtClean="0">
                <a:cs typeface="B Titr" panose="00000700000000000000" pitchFamily="2" charset="-78"/>
              </a:rPr>
              <a:t>ﺟﻠﺴﻪ </a:t>
            </a:r>
            <a:r>
              <a:rPr lang="fa-IR" b="1" dirty="0">
                <a:cs typeface="B Titr" panose="00000700000000000000" pitchFamily="2" charset="-78"/>
              </a:rPr>
              <a:t>اول- ارزﯾﺎﺑﯽ ﺧﻄﺮ ﺧﻮدﮐﺸﯽ و ﻃﺮح </a:t>
            </a:r>
            <a:r>
              <a:rPr lang="fa-IR" b="1" dirty="0" smtClean="0">
                <a:cs typeface="B Titr" panose="00000700000000000000" pitchFamily="2" charset="-78"/>
              </a:rPr>
              <a:t>اﻣﻨﯿﺖ</a:t>
            </a:r>
          </a:p>
          <a:p>
            <a:pPr marL="45720" indent="0" algn="ctr">
              <a:buNone/>
            </a:pPr>
            <a:endParaRPr lang="fa-IR" b="1" dirty="0">
              <a:cs typeface="B Titr" panose="00000700000000000000" pitchFamily="2" charset="-78"/>
            </a:endParaRPr>
          </a:p>
          <a:p>
            <a:pPr marL="45720" indent="0">
              <a:buNone/>
            </a:pPr>
            <a:r>
              <a:rPr lang="fa-IR" b="1" dirty="0" smtClean="0">
                <a:cs typeface="B Titr" panose="00000700000000000000" pitchFamily="2" charset="-78"/>
              </a:rPr>
              <a:t>اﻫﺪاف</a:t>
            </a:r>
            <a:r>
              <a:rPr lang="fa-IR" b="1" dirty="0">
                <a:cs typeface="B Titr" panose="00000700000000000000" pitchFamily="2" charset="-78"/>
              </a:rPr>
              <a:t>:   </a:t>
            </a:r>
            <a:endParaRPr lang="en-US" dirty="0">
              <a:cs typeface="B Titr" panose="00000700000000000000" pitchFamily="2" charset="-78"/>
            </a:endParaRPr>
          </a:p>
          <a:p>
            <a:pPr marL="45720" indent="0">
              <a:buNone/>
            </a:pPr>
            <a:r>
              <a:rPr lang="fa-IR" dirty="0" smtClean="0">
                <a:cs typeface="B Nazanin" panose="00000400000000000000" pitchFamily="2" charset="-78"/>
              </a:rPr>
              <a:t>1) اﯾﺠﺎد </a:t>
            </a:r>
            <a:r>
              <a:rPr lang="fa-IR" dirty="0">
                <a:cs typeface="B Nazanin" panose="00000400000000000000" pitchFamily="2" charset="-78"/>
              </a:rPr>
              <a:t>ارﺗﺒﺎط  </a:t>
            </a:r>
            <a:endParaRPr lang="en-US" dirty="0">
              <a:cs typeface="B Nazanin" panose="00000400000000000000" pitchFamily="2" charset="-78"/>
            </a:endParaRPr>
          </a:p>
          <a:p>
            <a:pPr marL="45720" indent="0">
              <a:buNone/>
            </a:pPr>
            <a:r>
              <a:rPr lang="fa-IR" dirty="0" smtClean="0">
                <a:cs typeface="B Nazanin" panose="00000400000000000000" pitchFamily="2" charset="-78"/>
              </a:rPr>
              <a:t>2) ارزﯾﺎﺑﯽ </a:t>
            </a:r>
            <a:r>
              <a:rPr lang="fa-IR" dirty="0">
                <a:cs typeface="B Nazanin" panose="00000400000000000000" pitchFamily="2" charset="-78"/>
              </a:rPr>
              <a:t>ﺳﻄﺢ ﺧﻄﺮ ﺧﻮدﮐﺸﯽ</a:t>
            </a:r>
            <a:endParaRPr lang="en-US" dirty="0">
              <a:cs typeface="B Nazanin" panose="00000400000000000000" pitchFamily="2" charset="-78"/>
            </a:endParaRPr>
          </a:p>
          <a:p>
            <a:pPr marL="45720" indent="0">
              <a:buNone/>
            </a:pPr>
            <a:r>
              <a:rPr lang="fa-IR" dirty="0" smtClean="0">
                <a:cs typeface="B Nazanin" panose="00000400000000000000" pitchFamily="2" charset="-78"/>
              </a:rPr>
              <a:t>3) ﺗﻌﯿﯿﻦ </a:t>
            </a:r>
            <a:r>
              <a:rPr lang="fa-IR" dirty="0">
                <a:cs typeface="B Nazanin" panose="00000400000000000000" pitchFamily="2" charset="-78"/>
              </a:rPr>
              <a:t>ﻧﻮع ﻣﺪاﺧﻠﻪ ﺑﺮاﺳﺎس ﻣﯿﺰان ﺧﻄﺮ ﺧﻮدﮐﺸﯽ</a:t>
            </a:r>
            <a:endParaRPr lang="en-US" dirty="0">
              <a:cs typeface="B Nazanin" panose="00000400000000000000" pitchFamily="2" charset="-78"/>
            </a:endParaRPr>
          </a:p>
          <a:p>
            <a:pPr marL="45720" indent="0">
              <a:buNone/>
            </a:pPr>
            <a:r>
              <a:rPr lang="fa-IR" dirty="0" smtClean="0">
                <a:cs typeface="B Nazanin" panose="00000400000000000000" pitchFamily="2" charset="-78"/>
              </a:rPr>
              <a:t>4) ﻃﺮاﺣﯽ </a:t>
            </a:r>
            <a:r>
              <a:rPr lang="fa-IR" dirty="0">
                <a:cs typeface="B Nazanin" panose="00000400000000000000" pitchFamily="2" charset="-78"/>
              </a:rPr>
              <a:t>ﻃﺮح </a:t>
            </a:r>
            <a:r>
              <a:rPr lang="fa-IR" dirty="0" smtClean="0">
                <a:cs typeface="B Nazanin" panose="00000400000000000000" pitchFamily="2" charset="-78"/>
              </a:rPr>
              <a:t>اﻣﻨﯿﺖ</a:t>
            </a:r>
            <a:endParaRPr lang="en-US" dirty="0" smtClean="0">
              <a:cs typeface="B Nazanin" panose="00000400000000000000" pitchFamily="2" charset="-78"/>
            </a:endParaRPr>
          </a:p>
          <a:p>
            <a:pPr marL="45720" indent="0">
              <a:buNone/>
            </a:pPr>
            <a:r>
              <a:rPr lang="fa-IR" dirty="0" smtClean="0">
                <a:cs typeface="B Nazanin" panose="00000400000000000000" pitchFamily="2" charset="-78"/>
              </a:rPr>
              <a:t>5) ﻗﺮاداد ﻋﺪم آﺳﯿﺐ زدن ﺑﻪ ﺧﻮد.</a:t>
            </a:r>
            <a:endParaRPr lang="en-US" dirty="0" smtClean="0">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r>
              <a:rPr lang="fa-IR" b="1" dirty="0" smtClean="0">
                <a:cs typeface="B Titr" panose="00000700000000000000" pitchFamily="2" charset="-78"/>
              </a:rPr>
              <a:t> </a:t>
            </a:r>
            <a:r>
              <a:rPr lang="fa-IR" b="1" dirty="0">
                <a:cs typeface="B Titr" panose="00000700000000000000" pitchFamily="2" charset="-78"/>
              </a:rPr>
              <a:t>وﺳﺎﯾﻞ ﻣﻮرد ﻧﯿﺎز  </a:t>
            </a:r>
            <a:r>
              <a:rPr lang="en-US" b="1" dirty="0" smtClean="0">
                <a:cs typeface="B Titr" panose="00000700000000000000" pitchFamily="2" charset="-78"/>
              </a:rPr>
              <a:t>:</a:t>
            </a:r>
            <a:endParaRPr lang="en-US" dirty="0">
              <a:cs typeface="B Titr" panose="00000700000000000000" pitchFamily="2" charset="-78"/>
            </a:endParaRPr>
          </a:p>
          <a:p>
            <a:pPr marL="45720" lvl="0" indent="0">
              <a:buNone/>
            </a:pPr>
            <a:r>
              <a:rPr lang="fa-IR" dirty="0" smtClean="0">
                <a:cs typeface="B Nazanin" panose="00000400000000000000" pitchFamily="2" charset="-78"/>
              </a:rPr>
              <a:t>1) ﮐﺎرﺑﺮگ </a:t>
            </a:r>
            <a:r>
              <a:rPr lang="fa-IR" dirty="0">
                <a:cs typeface="B Nazanin" panose="00000400000000000000" pitchFamily="2" charset="-78"/>
              </a:rPr>
              <a:t>ﻃﺮح اﻣﻨﯿﺖ</a:t>
            </a:r>
            <a:endParaRPr lang="en-US" dirty="0">
              <a:cs typeface="B Nazanin" panose="00000400000000000000" pitchFamily="2" charset="-78"/>
            </a:endParaRPr>
          </a:p>
          <a:p>
            <a:pPr marL="45720" indent="0">
              <a:buNone/>
            </a:pPr>
            <a:r>
              <a:rPr lang="fa-IR" dirty="0" smtClean="0">
                <a:cs typeface="B Nazanin" panose="00000400000000000000" pitchFamily="2" charset="-78"/>
              </a:rPr>
              <a:t>2) راﻫﻨﻤﺎي </a:t>
            </a:r>
            <a:r>
              <a:rPr lang="fa-IR" dirty="0">
                <a:cs typeface="B Nazanin" panose="00000400000000000000" pitchFamily="2" charset="-78"/>
              </a:rPr>
              <a:t>ﻣﺪاﺧﻠﻪ ﻣﺨﺘﺼﺮ در ﺧﻮدﮐﺸﯽ</a:t>
            </a:r>
            <a:endParaRPr lang="en-US" dirty="0">
              <a:cs typeface="B Nazanin" panose="00000400000000000000" pitchFamily="2" charset="-78"/>
            </a:endParaRPr>
          </a:p>
          <a:p>
            <a:pPr marL="45720" indent="0">
              <a:buNone/>
            </a:pPr>
            <a:endParaRPr lang="en-US" dirty="0"/>
          </a:p>
        </p:txBody>
      </p:sp>
    </p:spTree>
    <p:extLst>
      <p:ext uri="{BB962C8B-B14F-4D97-AF65-F5344CB8AC3E}">
        <p14:creationId xmlns:p14="http://schemas.microsoft.com/office/powerpoint/2010/main" val="258684008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268760"/>
            <a:ext cx="8496944" cy="5256584"/>
          </a:xfrm>
        </p:spPr>
        <p:txBody>
          <a:bodyPr/>
          <a:lstStyle/>
          <a:p>
            <a:pPr marL="0" indent="0">
              <a:buNone/>
            </a:pPr>
            <a:r>
              <a:rPr lang="fa-IR" sz="3200" dirty="0">
                <a:effectLst/>
                <a:cs typeface="B Nazanin" panose="00000400000000000000" pitchFamily="2" charset="-78"/>
              </a:rPr>
              <a:t>ﺧﻮدﮐﺸﯽ ﻋﻠﺖ ﺗﻘﺮﯾﺒﺎ ﯾﮏ ﻣﯿﻠﯿﻮن ﻣﺮگ و ﻣﯿﺮ در ﺳﺎل اﺳﺖ ﮐﻪ آن را در  10ﻋﻠﺖ اﺻﻠﯽ ﻣﺮگ و ﻣﯿﺮ در دﻧﯿﺎ ﻗﺮار ﻣﯽ دهد. </a:t>
            </a:r>
            <a:r>
              <a:rPr lang="en-US" sz="3200" dirty="0" smtClean="0">
                <a:effectLst/>
                <a:cs typeface="B Nazanin" panose="00000400000000000000" pitchFamily="2" charset="-78"/>
              </a:rPr>
              <a:t/>
            </a:r>
            <a:br>
              <a:rPr lang="en-US" sz="3200" dirty="0" smtClean="0">
                <a:effectLst/>
                <a:cs typeface="B Nazanin" panose="00000400000000000000" pitchFamily="2" charset="-78"/>
              </a:rPr>
            </a:br>
            <a:r>
              <a:rPr lang="en-US" sz="3200" dirty="0" smtClean="0">
                <a:effectLst/>
                <a:cs typeface="B Nazanin" panose="00000400000000000000" pitchFamily="2" charset="-78"/>
              </a:rPr>
              <a:t/>
            </a:r>
            <a:br>
              <a:rPr lang="en-US" sz="3200" dirty="0" smtClean="0">
                <a:effectLst/>
                <a:cs typeface="B Nazanin" panose="00000400000000000000" pitchFamily="2" charset="-78"/>
              </a:rPr>
            </a:br>
            <a:r>
              <a:rPr lang="fa-IR" sz="3200" dirty="0" smtClean="0">
                <a:effectLst/>
                <a:cs typeface="B Nazanin" panose="00000400000000000000" pitchFamily="2" charset="-78"/>
              </a:rPr>
              <a:t>همچنین </a:t>
            </a:r>
            <a:r>
              <a:rPr lang="fa-IR" sz="3200" dirty="0">
                <a:effectLst/>
                <a:cs typeface="B Nazanin" panose="00000400000000000000" pitchFamily="2" charset="-78"/>
              </a:rPr>
              <a:t>خودکشی 1.4 درصد بار کلی بیماري ها را در جهان تشکیل می دهد</a:t>
            </a:r>
            <a:r>
              <a:rPr lang="fa-IR" sz="3200" dirty="0" smtClean="0">
                <a:effectLst/>
                <a:cs typeface="B Nazanin" panose="00000400000000000000" pitchFamily="2" charset="-78"/>
              </a:rPr>
              <a:t>.</a:t>
            </a:r>
            <a:r>
              <a:rPr lang="en-US" sz="3200" dirty="0" smtClean="0">
                <a:effectLst/>
                <a:cs typeface="B Nazanin" panose="00000400000000000000" pitchFamily="2" charset="-78"/>
              </a:rPr>
              <a:t/>
            </a:r>
            <a:br>
              <a:rPr lang="en-US" sz="3200" dirty="0" smtClean="0">
                <a:effectLst/>
                <a:cs typeface="B Nazanin" panose="00000400000000000000" pitchFamily="2" charset="-78"/>
              </a:rPr>
            </a:br>
            <a:r>
              <a:rPr lang="en-US" sz="3200" dirty="0" smtClean="0">
                <a:effectLst/>
                <a:cs typeface="B Nazanin" panose="00000400000000000000" pitchFamily="2" charset="-78"/>
              </a:rPr>
              <a:t/>
            </a:r>
            <a:br>
              <a:rPr lang="en-US" sz="3200" dirty="0" smtClean="0">
                <a:effectLst/>
                <a:cs typeface="B Nazanin" panose="00000400000000000000" pitchFamily="2" charset="-78"/>
              </a:rPr>
            </a:br>
            <a:r>
              <a:rPr lang="fa-IR" sz="3200" dirty="0" smtClean="0">
                <a:effectLst/>
                <a:cs typeface="B Nazanin" panose="00000400000000000000" pitchFamily="2" charset="-78"/>
              </a:rPr>
              <a:t> </a:t>
            </a:r>
            <a:r>
              <a:rPr lang="fa-IR" sz="3200" dirty="0">
                <a:effectLst/>
                <a:cs typeface="B Nazanin" panose="00000400000000000000" pitchFamily="2" charset="-78"/>
              </a:rPr>
              <a:t>اگرچه این ارقام هشدار دهنده است ، ولی به نظر می رسد ارقام واقعی بالاتر هم باشد. </a:t>
            </a:r>
            <a:r>
              <a:rPr lang="en-US" sz="2200" dirty="0" smtClean="0">
                <a:effectLst/>
                <a:cs typeface="B Nazanin" panose="00000400000000000000" pitchFamily="2" charset="-78"/>
              </a:rPr>
              <a:t/>
            </a:r>
            <a:br>
              <a:rPr lang="en-US" sz="2200" dirty="0" smtClean="0">
                <a:effectLst/>
                <a:cs typeface="B Nazanin" panose="00000400000000000000" pitchFamily="2" charset="-78"/>
              </a:rPr>
            </a:br>
            <a:r>
              <a:rPr lang="en-US" sz="2200" dirty="0" smtClean="0">
                <a:effectLst/>
                <a:cs typeface="B Nazanin" panose="00000400000000000000" pitchFamily="2" charset="-78"/>
              </a:rPr>
              <a:t/>
            </a:r>
            <a:br>
              <a:rPr lang="en-US" sz="2200" dirty="0" smtClean="0">
                <a:effectLst/>
                <a:cs typeface="B Nazanin" panose="00000400000000000000" pitchFamily="2" charset="-78"/>
              </a:rPr>
            </a:br>
            <a:r>
              <a:rPr lang="en-US" sz="2200" dirty="0">
                <a:effectLst/>
                <a:cs typeface="B Nazanin" panose="00000400000000000000" pitchFamily="2" charset="-78"/>
              </a:rPr>
              <a:t/>
            </a:r>
            <a:br>
              <a:rPr lang="en-US" sz="2200" dirty="0">
                <a:effectLst/>
                <a:cs typeface="B Nazanin" panose="00000400000000000000" pitchFamily="2" charset="-78"/>
              </a:rPr>
            </a:br>
            <a:endParaRPr lang="en-US" sz="2200" dirty="0">
              <a:cs typeface="B Nazanin" panose="00000400000000000000" pitchFamily="2" charset="-78"/>
            </a:endParaRPr>
          </a:p>
        </p:txBody>
      </p:sp>
      <p:sp>
        <p:nvSpPr>
          <p:cNvPr id="3" name="Content Placeholder 2"/>
          <p:cNvSpPr>
            <a:spLocks noGrp="1"/>
          </p:cNvSpPr>
          <p:nvPr>
            <p:ph sz="quarter" idx="13"/>
          </p:nvPr>
        </p:nvSpPr>
        <p:spPr>
          <a:xfrm>
            <a:off x="3131840" y="404664"/>
            <a:ext cx="3096344" cy="720080"/>
          </a:xfrm>
        </p:spPr>
        <p:txBody>
          <a:bodyPr>
            <a:normAutofit/>
          </a:bodyPr>
          <a:lstStyle/>
          <a:p>
            <a:pPr marL="45720" indent="0" algn="ctr">
              <a:buNone/>
            </a:pPr>
            <a:r>
              <a:rPr lang="fa-IR" sz="3600" b="1" dirty="0" smtClean="0">
                <a:cs typeface="B Titr" panose="00000700000000000000" pitchFamily="2" charset="-78"/>
              </a:rPr>
              <a:t> </a:t>
            </a:r>
            <a:r>
              <a:rPr lang="fa-IR" sz="3600" b="1" dirty="0">
                <a:cs typeface="B Titr" panose="00000700000000000000" pitchFamily="2" charset="-78"/>
              </a:rPr>
              <a:t>ﻣﻘﺪﻣﻪ  </a:t>
            </a:r>
            <a:endParaRPr lang="en-US" sz="3600" dirty="0">
              <a:cs typeface="B Titr" panose="00000700000000000000" pitchFamily="2" charset="-78"/>
            </a:endParaRPr>
          </a:p>
        </p:txBody>
      </p:sp>
    </p:spTree>
    <p:extLst>
      <p:ext uri="{BB962C8B-B14F-4D97-AF65-F5344CB8AC3E}">
        <p14:creationId xmlns:p14="http://schemas.microsoft.com/office/powerpoint/2010/main" val="42144401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95536" y="731520"/>
            <a:ext cx="8352928" cy="5793824"/>
          </a:xfrm>
        </p:spPr>
        <p:txBody>
          <a:bodyPr>
            <a:normAutofit/>
          </a:bodyPr>
          <a:lstStyle/>
          <a:p>
            <a:pPr marL="45720" indent="0" algn="ctr">
              <a:buNone/>
            </a:pPr>
            <a:r>
              <a:rPr lang="fa-IR" sz="2800" b="1" dirty="0">
                <a:cs typeface="B Titr" panose="00000700000000000000" pitchFamily="2" charset="-78"/>
              </a:rPr>
              <a:t>ﻣﺮوري ﺑﺮ </a:t>
            </a:r>
            <a:r>
              <a:rPr lang="fa-IR" sz="2800" b="1" dirty="0" smtClean="0">
                <a:cs typeface="B Titr" panose="00000700000000000000" pitchFamily="2" charset="-78"/>
              </a:rPr>
              <a:t>ﺟﻠﺴﻪ</a:t>
            </a:r>
          </a:p>
          <a:p>
            <a:pPr marL="45720" indent="0" algn="ctr">
              <a:buNone/>
            </a:pPr>
            <a:endParaRPr lang="fa-IR" b="1" dirty="0"/>
          </a:p>
          <a:p>
            <a:pPr marL="45720" indent="0" algn="ctr">
              <a:buNone/>
            </a:pPr>
            <a:endParaRPr lang="en-US" dirty="0"/>
          </a:p>
          <a:p>
            <a:pPr marL="45720" indent="0">
              <a:buNone/>
            </a:pPr>
            <a:r>
              <a:rPr lang="fa-IR" sz="2400" dirty="0">
                <a:cs typeface="B Nazanin" panose="00000400000000000000" pitchFamily="2" charset="-78"/>
              </a:rPr>
              <a:t>ﻣﺪﯾﺮﯾﺖ ﺧﻮدﮐﺸﯽ ﺷﺎﻣﻞ ارزﯾﺎﺑﯽ ﮐﺎﻣﻞ ﺑﯿﻤﺎر  ﺑﺎ ﺗﻮﺟﻪ ﺑﻪ وﺿﻌﯿﺖ ﻓﻌﻠﯽ و ﻋﻮاﻣﻞ ﺧﻄﺮ و ﻣﺤﺎﻓﻆ ﻓﺮدي رواﻧﯽ اﺟﺘﻤﺎﻋﯽ اﺳﺖ . ﺳﭙﺲ ﺑﺎ اﺳﺘﻔﺎده از اﯾﻦ اﻃﻼﻋﺎت ﺳﻄﺢ ﺧﻄﺮ ﺗﻌﯿﯿﻦ ﺷﺪه و ﻃﺮح درﻣﺎن رﯾﺨﺘﻪ ﻣﯽ ﺷﻮد .ﺑﻪ ﻣﻨﻈﻮر اﻧﺠﺎم اﯾﻦ ﮐﺎر، اﺑﺘﺪا ﺑﺎﯾﺪ ، ﯾﮏ ارﺗﺒﺎط ﺗﻮام ﺑﺎ اﻋﺘﻤﺎد ﺑﺎ ﺑﯿﻤﺎر ﺑﺮﻗﺮار ﮐﻨﯿﺪ و ﺳﭙﺲ ﺑﺎ اﺳﺘﻔﺎده از ﺳﺎﺧﺘﺎر ارزﯾﺎﺑﯽ ﺳﻄﺢ ﺧﻄﺮ، ﺗﻌﯿﯿﻦ ﮐﻨﯿﺪ ﺑﯿﻤﺎر  در ﭼﻪ ﺳﻄﺤﯽ از ﺧﻄﺮ ﻗﺮار دارد ﺗﺎ ﺑﺮاﺳﺎس آن ﺑﺘﻮاﻧﯿﺪ ﻧﻮع ﻣﺪاﺧﻠﻪ ﻣﻨﺎﺳﺐ را ﻃﺮاﺣﯽ ﮐﻨﯿﺪ .ﻋﻼوه ﺑﺮاﯾﻦ، در اﻧﺘﻬﺎي ﺟﻠﺴﻪ ﺑﺮاي ﺗﻀﻤﯿﻦ اﻣﻨﯿﺖ ﻣﺮاﺟﻊ، ﯾﮏ ﻃﺮح اﻣﻨﯿﺖ را ﺑﺎ ﻫﻤﮑﺎري وي ﻃﺮاﺣﯽ ﮐﻨﯿﺪ.</a:t>
            </a:r>
            <a:r>
              <a:rPr lang="fa-IR" sz="2400" b="1" dirty="0">
                <a:cs typeface="B Nazanin" panose="00000400000000000000" pitchFamily="2" charset="-78"/>
              </a:rPr>
              <a:t>     </a:t>
            </a:r>
            <a:endParaRPr lang="en-US" sz="2400" dirty="0">
              <a:cs typeface="B Nazanin" panose="00000400000000000000" pitchFamily="2" charset="-78"/>
            </a:endParaRPr>
          </a:p>
        </p:txBody>
      </p:sp>
    </p:spTree>
    <p:extLst>
      <p:ext uri="{BB962C8B-B14F-4D97-AF65-F5344CB8AC3E}">
        <p14:creationId xmlns:p14="http://schemas.microsoft.com/office/powerpoint/2010/main" val="1523572780"/>
      </p:ext>
    </p:extLst>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23528" y="404664"/>
            <a:ext cx="8640960" cy="6192688"/>
          </a:xfrm>
        </p:spPr>
        <p:txBody>
          <a:bodyPr>
            <a:normAutofit lnSpcReduction="10000"/>
          </a:bodyPr>
          <a:lstStyle/>
          <a:p>
            <a:pPr lvl="0" algn="ctr">
              <a:buFont typeface="Wingdings" panose="05000000000000000000" pitchFamily="2" charset="2"/>
              <a:buChar char="q"/>
            </a:pPr>
            <a:r>
              <a:rPr lang="fa-IR" b="1" dirty="0"/>
              <a:t>اﯾﺠﺎد ارﺗﺒﺎط درﻣﺎﻧﯽ  </a:t>
            </a:r>
            <a:endParaRPr lang="en-US" b="1" dirty="0" smtClean="0"/>
          </a:p>
          <a:p>
            <a:pPr marL="45720" lvl="0" indent="0" algn="ctr">
              <a:buNone/>
            </a:pPr>
            <a:endParaRPr lang="en-US" dirty="0"/>
          </a:p>
          <a:p>
            <a:pPr marL="45720" indent="0">
              <a:buNone/>
            </a:pPr>
            <a:r>
              <a:rPr lang="fa-IR" b="1" dirty="0">
                <a:cs typeface="B Nazanin" panose="00000400000000000000" pitchFamily="2" charset="-78"/>
              </a:rPr>
              <a:t> </a:t>
            </a:r>
            <a:r>
              <a:rPr lang="fa-IR" sz="2600" dirty="0">
                <a:cs typeface="B Nazanin" panose="00000400000000000000" pitchFamily="2" charset="-78"/>
              </a:rPr>
              <a:t>اﯾﺠﺎد ارﺗﺒﺎط ﺧﻮب و اﺗﺤﺎد ﮐﺎري ﺑﺎ ﻣﺮاﺟﻊ در ارزﯾﺎﺑﯽ و ﭘﯿﺸﮕﯿﺮي از ﺧﻮدﮐﺸﯽ ﻧﻘﺶ ﺑﺴﯿﺎر ﻣﻬﻤﯽ دارد</a:t>
            </a:r>
            <a:r>
              <a:rPr lang="fa-IR" sz="2600" dirty="0" smtClean="0">
                <a:cs typeface="B Nazanin" panose="00000400000000000000" pitchFamily="2" charset="-78"/>
              </a:rPr>
              <a:t>.</a:t>
            </a:r>
            <a:r>
              <a:rPr lang="en-US" sz="2600" dirty="0" smtClean="0">
                <a:cs typeface="B Nazanin" panose="00000400000000000000" pitchFamily="2" charset="-78"/>
              </a:rPr>
              <a:t> </a:t>
            </a:r>
            <a:r>
              <a:rPr lang="fa-IR" sz="2600" dirty="0" smtClean="0">
                <a:cs typeface="B Nazanin" panose="00000400000000000000" pitchFamily="2" charset="-78"/>
              </a:rPr>
              <a:t>وﻗﺘﯽ </a:t>
            </a:r>
            <a:r>
              <a:rPr lang="fa-IR" sz="2600" dirty="0">
                <a:cs typeface="B Nazanin" panose="00000400000000000000" pitchFamily="2" charset="-78"/>
              </a:rPr>
              <a:t>ﭼﻨﯿﻦ ارﺗﺒﺎﻃﯽ ﺑﺮﻗﺮار ﻣﯽ ﺷﻮد درﻣﺎﻧﮕﺮ ﻣﯽ ﺗﻮاﻧﺪ در ﻃﯽ ﺑﺤﺮان ﺧﻮدﮐﺸﯽ، ﯾﮏ ﻣﻨﺒﻊ ﻗﻮي اﻣﻨﯿﺖ و ﺣﻤﺎﯾﺖ ادراك ﺷﻮد ﮐﻪ اﺣﺴﺎس ﺗﻨﻬﺎﯾﯽ ﻋﻤﯿﻖ ﻣﺮاﺟﻊ را ﮐﺎﻫﺶ ﻣﯽ دﻫﺪ .ﮔﺎﻫﯽ ﺣﺘﯽ ﯾﮏ ارﺗﺒﺎط درﻣﺎﻧﯽ ﺧﻮب و ﻣﺜﺒﺖ ﻣﯽ ﺗﻮاﻧﺪ ارزﺷﻤﻨﺪ و ﻧﺠﺎت دﻫﻨﺪه زﻧﺪﮔﯽ ﺑﺎﺷﺪ </a:t>
            </a:r>
            <a:r>
              <a:rPr lang="fa-IR" sz="2600" dirty="0" smtClean="0">
                <a:cs typeface="B Nazanin" panose="00000400000000000000" pitchFamily="2" charset="-78"/>
              </a:rPr>
              <a:t>.</a:t>
            </a:r>
            <a:r>
              <a:rPr lang="en-US" sz="2600" dirty="0" smtClean="0">
                <a:cs typeface="B Nazanin" panose="00000400000000000000" pitchFamily="2" charset="-78"/>
              </a:rPr>
              <a:t> </a:t>
            </a:r>
            <a:r>
              <a:rPr lang="fa-IR" sz="2600" dirty="0" smtClean="0">
                <a:cs typeface="B Nazanin" panose="00000400000000000000" pitchFamily="2" charset="-78"/>
              </a:rPr>
              <a:t>ﺑﻨﺎﺑﺮاﯾﻦ</a:t>
            </a:r>
            <a:r>
              <a:rPr lang="fa-IR" sz="2600" dirty="0">
                <a:cs typeface="B Nazanin" panose="00000400000000000000" pitchFamily="2" charset="-78"/>
              </a:rPr>
              <a:t>، ﻫﺪف اوﻟﯿﻪ ﺑﺎﯾﺪ اﯾﺠﺎدﯾﮏ راﺑﻄﻪ درﻣﺎﻧﯽ ﺑﺎﺷﺪ .</a:t>
            </a:r>
            <a:endParaRPr lang="en-US" sz="2600" dirty="0">
              <a:cs typeface="B Nazanin" panose="00000400000000000000" pitchFamily="2" charset="-78"/>
            </a:endParaRPr>
          </a:p>
          <a:p>
            <a:pPr marL="45720" indent="0">
              <a:buNone/>
            </a:pPr>
            <a:r>
              <a:rPr lang="fa-IR" sz="2600" dirty="0">
                <a:cs typeface="B Nazanin" panose="00000400000000000000" pitchFamily="2" charset="-78"/>
              </a:rPr>
              <a:t>درﻣﺎﻧﮕﺮ ﺑﺎﯾﺪ ﺑﻪ ﻋﻨﻮان ﻓﺮدي ادراك ﺷﻮد ﮐﻪ ﻣﯽ ﺗﻮان ، ﺑﻪ او اﻋﺘﻤﺎد ﮐﺮد و  ﺣﻤﺎﯾﺖ ﮐﻨﻨﺪه ﮐﺎر دان، و ﻣﻮﺟﻮد و دردﺳﺘﺮس اﺳﺖ  </a:t>
            </a:r>
            <a:r>
              <a:rPr lang="fa-IR" sz="2600" dirty="0" smtClean="0">
                <a:cs typeface="B Nazanin" panose="00000400000000000000" pitchFamily="2" charset="-78"/>
              </a:rPr>
              <a:t>. در </a:t>
            </a:r>
            <a:r>
              <a:rPr lang="fa-IR" sz="2600" dirty="0">
                <a:cs typeface="B Nazanin" panose="00000400000000000000" pitchFamily="2" charset="-78"/>
              </a:rPr>
              <a:t>واﻗﻊ ، ﺑﻌﺪ از ﺷﮑﻞ ﮔﯿﺮي ﭼﻨﯿﻦ ارﺗﺒﺎﻃﯽ اﺳﺖ  ﮐﻪ ﻣﯽ ﺗﻮاﻧﯿﺪ ﺑﻪ ﺑﯿﻤﺎر ﮐﻤﮏ ﮐﻨﯿﺪ ﺗﺎ ﺗﻔﮑﺮ ﻣﻌﻄﻮف ﺑﻪ ﻣﺮگ ﺑﻪ را ﺑﻪ ﺗﻔﮑﺮ زﻧﺪﮔﯽ ﻣﺤﻮر ﺗﻐﯿﯿﺮ داده  و  وي را در ﻣﺴﯿﺮ ﺣﻞ ﻣﺴﺌﻠﻪ و ﻣﺸﮑﻼﺗﯽ ﮐﻪ ﻣﻮﺟﺐ اﻓﮑﺎر و ﻣﯿﻞ ﺑﻪ ﺧﻮدﮐﺸﯽ ﺷﺪه، ﻗﺮار دﻫﯿﺪ</a:t>
            </a:r>
            <a:r>
              <a:rPr lang="fa-IR" sz="2600" b="1" dirty="0">
                <a:cs typeface="B Nazanin" panose="00000400000000000000" pitchFamily="2" charset="-78"/>
              </a:rPr>
              <a:t>.</a:t>
            </a:r>
            <a:endParaRPr lang="en-US" sz="2600" dirty="0">
              <a:cs typeface="B Nazanin" panose="00000400000000000000" pitchFamily="2" charset="-78"/>
            </a:endParaRPr>
          </a:p>
          <a:p>
            <a:pPr marL="45720" indent="0">
              <a:buNone/>
            </a:pPr>
            <a:r>
              <a:rPr lang="fa-IR" sz="2600" dirty="0" smtClean="0">
                <a:cs typeface="B Nazanin" panose="00000400000000000000" pitchFamily="2" charset="-78"/>
              </a:rPr>
              <a:t>ارﺗﺒﺎط </a:t>
            </a:r>
            <a:r>
              <a:rPr lang="fa-IR" sz="2600" dirty="0">
                <a:cs typeface="B Nazanin" panose="00000400000000000000" pitchFamily="2" charset="-78"/>
              </a:rPr>
              <a:t>از ﻫﻤﺎن ﺟﻠﺴﻪ اول و از ﻫﻤﺎن ﻟﺤﻈﻪ اي ﮐﻪ ﺑﺎ ﺑﯿﻤﺎر ﺗﻤﺎس ﺑﺮﻗﺮار ﻣﯽ ﮐﻨﯿﺪ ﺷﺮوع ﺑﻪ ﺷﮑﻞ ﮔﺮﻓﺘﻦ ﻣﯽ ﮐﻨﺪ .</a:t>
            </a:r>
            <a:r>
              <a:rPr lang="fa-IR" sz="2600" b="1" dirty="0">
                <a:cs typeface="B Nazanin" panose="00000400000000000000" pitchFamily="2" charset="-78"/>
              </a:rPr>
              <a:t> </a:t>
            </a:r>
            <a:endParaRPr lang="fa-IR" sz="2600" b="1" dirty="0" smtClean="0">
              <a:cs typeface="B Nazanin" panose="00000400000000000000" pitchFamily="2" charset="-78"/>
            </a:endParaRPr>
          </a:p>
          <a:p>
            <a:pPr marL="45720" indent="0">
              <a:buNone/>
            </a:pPr>
            <a:endParaRPr lang="fa-IR" sz="2600" b="1" dirty="0" smtClean="0"/>
          </a:p>
          <a:p>
            <a:pPr marL="45720" indent="0">
              <a:buNone/>
            </a:pPr>
            <a:endParaRPr lang="en-US" sz="2600" dirty="0"/>
          </a:p>
        </p:txBody>
      </p:sp>
    </p:spTree>
    <p:extLst>
      <p:ext uri="{BB962C8B-B14F-4D97-AF65-F5344CB8AC3E}">
        <p14:creationId xmlns:p14="http://schemas.microsoft.com/office/powerpoint/2010/main" val="247575051"/>
      </p:ext>
    </p:extLst>
  </p:cSld>
  <p:clrMapOvr>
    <a:masterClrMapping/>
  </p:clrMapOvr>
  <p:transition spd="slow">
    <p:cov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51520" y="476672"/>
            <a:ext cx="8640960" cy="6048672"/>
          </a:xfrm>
        </p:spPr>
        <p:txBody>
          <a:bodyPr>
            <a:normAutofit fontScale="77500" lnSpcReduction="20000"/>
          </a:bodyPr>
          <a:lstStyle/>
          <a:p>
            <a:pPr marL="45720" indent="0">
              <a:buNone/>
            </a:pPr>
            <a:r>
              <a:rPr lang="fa-IR" sz="2400" b="1" dirty="0">
                <a:cs typeface="B Titr" panose="00000700000000000000" pitchFamily="2" charset="-78"/>
              </a:rPr>
              <a:t>ﺗﮑﻨﯿﮑﻬﺎﯾﯽ ﮐﻪ در دﻗﺎﯾﻖ اول ﺑﻪ اﯾﺠﺎد ارﺗﺒﺎط درﻣﺎﻧﯽ ﮐﻤﮏ ﻣﯽ ﮐﻨﺪ ﻋﺒﺎرت اﺳﺖ از: </a:t>
            </a:r>
            <a:endParaRPr lang="en-US" sz="2400" b="1" dirty="0" smtClean="0">
              <a:cs typeface="B Titr" panose="00000700000000000000" pitchFamily="2" charset="-78"/>
            </a:endParaRPr>
          </a:p>
          <a:p>
            <a:pPr marL="45720" indent="0">
              <a:buNone/>
            </a:pPr>
            <a:endParaRPr lang="en-US" sz="2400" dirty="0">
              <a:cs typeface="B Titr" panose="00000700000000000000" pitchFamily="2" charset="-78"/>
            </a:endParaRPr>
          </a:p>
          <a:p>
            <a:pPr marL="45720" lvl="0" indent="0">
              <a:buNone/>
            </a:pPr>
            <a:r>
              <a:rPr lang="fa-IR" sz="2400" dirty="0" smtClean="0"/>
              <a:t>1</a:t>
            </a:r>
            <a:r>
              <a:rPr lang="fa-IR" sz="2800" dirty="0" smtClean="0">
                <a:cs typeface="B Nazanin" panose="00000400000000000000" pitchFamily="2" charset="-78"/>
              </a:rPr>
              <a:t>) ﻣﻼﻗﺎت </a:t>
            </a:r>
            <a:r>
              <a:rPr lang="fa-IR" sz="2800" dirty="0">
                <a:cs typeface="B Nazanin" panose="00000400000000000000" pitchFamily="2" charset="-78"/>
              </a:rPr>
              <a:t>ﺑﺎ ﻣﺮاﺟﻊ در ﯾﮏ ﻣﺤﯿﻂ راﺣﺖ و ﺧﺼﻮﺻﯽ</a:t>
            </a:r>
            <a:endParaRPr lang="en-US" sz="2800" dirty="0">
              <a:cs typeface="B Nazanin" panose="00000400000000000000" pitchFamily="2" charset="-78"/>
            </a:endParaRPr>
          </a:p>
          <a:p>
            <a:pPr marL="45720" lvl="0" indent="0">
              <a:buNone/>
            </a:pPr>
            <a:r>
              <a:rPr lang="fa-IR" sz="2800" dirty="0" smtClean="0">
                <a:cs typeface="B Nazanin" panose="00000400000000000000" pitchFamily="2" charset="-78"/>
              </a:rPr>
              <a:t>2) ﺗﻮﺿﯿﺢ </a:t>
            </a:r>
            <a:r>
              <a:rPr lang="fa-IR" sz="2800" dirty="0">
                <a:cs typeface="B Nazanin" panose="00000400000000000000" pitchFamily="2" charset="-78"/>
              </a:rPr>
              <a:t>ﻧﻘﺶ و ﻫﺪف ﺧﻮد از ﻣﺼﺎﺣﺒﻪ و ارزﯾﺎﺑﯽ</a:t>
            </a:r>
            <a:endParaRPr lang="en-US" sz="2800" dirty="0">
              <a:cs typeface="B Nazanin" panose="00000400000000000000" pitchFamily="2" charset="-78"/>
            </a:endParaRPr>
          </a:p>
          <a:p>
            <a:pPr marL="45720" lvl="0" indent="0">
              <a:buNone/>
            </a:pPr>
            <a:r>
              <a:rPr lang="fa-IR" sz="2800" dirty="0" smtClean="0">
                <a:cs typeface="B Nazanin" panose="00000400000000000000" pitchFamily="2" charset="-78"/>
              </a:rPr>
              <a:t>3) اﺳﺘﻔﺎده </a:t>
            </a:r>
            <a:r>
              <a:rPr lang="fa-IR" sz="2800" dirty="0">
                <a:cs typeface="B Nazanin" panose="00000400000000000000" pitchFamily="2" charset="-78"/>
              </a:rPr>
              <a:t>از ﯾﮏ ﺗﻮن ﺻﺪاي آرام و اﻃﻤﯿﻨﺎن ﺑﺨﺶ</a:t>
            </a:r>
          </a:p>
          <a:p>
            <a:pPr marL="45720" lvl="0" indent="0">
              <a:buNone/>
            </a:pPr>
            <a:r>
              <a:rPr lang="fa-IR" sz="2800" dirty="0" smtClean="0">
                <a:cs typeface="B Nazanin" panose="00000400000000000000" pitchFamily="2" charset="-78"/>
              </a:rPr>
              <a:t>4) </a:t>
            </a:r>
            <a:r>
              <a:rPr lang="fa-IR" sz="2800" dirty="0">
                <a:cs typeface="B Nazanin" panose="00000400000000000000" pitchFamily="2" charset="-78"/>
              </a:rPr>
              <a:t>ﮔﻮش دادن ﻓﻌﺎل ﺑﻪ داﺳﺘﺎن ﻣﺮاﺟﻊ</a:t>
            </a:r>
            <a:endParaRPr lang="en-US" sz="2800" dirty="0">
              <a:cs typeface="B Nazanin" panose="00000400000000000000" pitchFamily="2" charset="-78"/>
            </a:endParaRPr>
          </a:p>
          <a:p>
            <a:pPr marL="45720" lvl="0" indent="0">
              <a:buNone/>
            </a:pPr>
            <a:r>
              <a:rPr lang="fa-IR" sz="2800" dirty="0" smtClean="0">
                <a:cs typeface="B Nazanin" panose="00000400000000000000" pitchFamily="2" charset="-78"/>
              </a:rPr>
              <a:t>5) ﻓﻬﻢ </a:t>
            </a:r>
            <a:r>
              <a:rPr lang="fa-IR" sz="2800" dirty="0">
                <a:cs typeface="B Nazanin" panose="00000400000000000000" pitchFamily="2" charset="-78"/>
              </a:rPr>
              <a:t>ﻫﻤﺪﻻﻧﻪ ﺑﯿﻤﺎر  و ﻧﺸﺎن دادن اﯾﻦ ﻓﻬﻢ ﺑﻪ ﺑﯿﻤﺎر در ﻗﺎﻟﺐ ﮐﻠﻤﺎت و زﺑﺎن ﺑﺪن</a:t>
            </a:r>
            <a:endParaRPr lang="en-US" sz="2800" dirty="0">
              <a:cs typeface="B Nazanin" panose="00000400000000000000" pitchFamily="2" charset="-78"/>
            </a:endParaRPr>
          </a:p>
          <a:p>
            <a:pPr marL="45720" lvl="0" indent="0">
              <a:buNone/>
            </a:pPr>
            <a:r>
              <a:rPr lang="fa-IR" sz="2800" dirty="0" smtClean="0">
                <a:cs typeface="B Nazanin" panose="00000400000000000000" pitchFamily="2" charset="-78"/>
              </a:rPr>
              <a:t>6) ﺣﻤﺎﯾﺖ </a:t>
            </a:r>
            <a:r>
              <a:rPr lang="fa-IR" sz="2800" dirty="0">
                <a:cs typeface="B Nazanin" panose="00000400000000000000" pitchFamily="2" charset="-78"/>
              </a:rPr>
              <a:t>ﮐﻨﻨﺪه ﮐﻨﻨﺪه ﺑﻮد</a:t>
            </a:r>
          </a:p>
          <a:p>
            <a:pPr marL="45720" lvl="0" indent="0">
              <a:buNone/>
            </a:pPr>
            <a:r>
              <a:rPr lang="fa-IR" sz="2800" dirty="0" smtClean="0">
                <a:cs typeface="B Nazanin" panose="00000400000000000000" pitchFamily="2" charset="-78"/>
              </a:rPr>
              <a:t>7) اﺟﺘﻨﺎب </a:t>
            </a:r>
            <a:r>
              <a:rPr lang="fa-IR" sz="2800" dirty="0">
                <a:cs typeface="B Nazanin" panose="00000400000000000000" pitchFamily="2" charset="-78"/>
              </a:rPr>
              <a:t>از اراﺋﻪ راه ﺣﻞ ﻫﺎي ﺳﺮﯾﻊ ﮐﻪ ﻣﻤﮑﻦ اﺳﺖ در ﺑﯿﻤﺎر اﺣﺴﺎس ﻓﻬﻤﯿﺪه ﻧﺸﺪن اﯾﺠﺎد </a:t>
            </a:r>
            <a:r>
              <a:rPr lang="fa-IR" sz="2800" dirty="0" smtClean="0">
                <a:cs typeface="B Nazanin" panose="00000400000000000000" pitchFamily="2" charset="-78"/>
              </a:rPr>
              <a:t>ﮐﻨﺪ</a:t>
            </a:r>
            <a:r>
              <a:rPr lang="en-US" sz="2800" dirty="0" smtClean="0">
                <a:cs typeface="B Nazanin" panose="00000400000000000000" pitchFamily="2" charset="-78"/>
              </a:rPr>
              <a:t>.</a:t>
            </a:r>
          </a:p>
          <a:p>
            <a:pPr marL="45720" lvl="0" indent="0">
              <a:buNone/>
            </a:pPr>
            <a:endParaRPr lang="fa-IR" sz="2800" dirty="0">
              <a:cs typeface="B Nazanin" panose="00000400000000000000" pitchFamily="2" charset="-78"/>
            </a:endParaRPr>
          </a:p>
          <a:p>
            <a:pPr marL="45720" lvl="0" indent="0">
              <a:buNone/>
            </a:pPr>
            <a:r>
              <a:rPr lang="fa-IR" sz="2800" b="1" dirty="0">
                <a:cs typeface="B Nazanin" panose="00000400000000000000" pitchFamily="2" charset="-78"/>
              </a:rPr>
              <a:t>  ﻫﻤﭽﻨﯿﻦ ﺑﺎﯾﺪ ﺑﻪ اﯾﻦ ﻧﮑﺘﻪ ﺗﻮﺟﻪ داﺷﺘﻪ ﺑﺎﺷﯿﺪ ﮐﻪ ﻣﺮاﺟﻊ اﻏﻠﺐ ﻧﻮﻣﯿﺪ و درﻣﺎﻧﺪه اﺳﺖ و ﻋﺪم ﺗﺒﻌﯿﺖ درﻣﺎﻧﯽ وي ﻣﻤﮑﻦ اﺳﺖ  ﺑﺎزﺗﺎب ﻧﻮﻣﯿﺪي و ﺑﺪﺑﯿﻨﯽ ﮐﻠﯽ او ﺑﺎﺷﺪ. ﺑﻨﺎﺑﺮاﯾﻦ ﺑﺎﯾﺪ ﺻﺒﻮر و ﺷﮑﯿﺒﺎ ﺑﺎﺷﯿﺪ ﻋﺪم ﻫﻤﮑﺎري وي را ﺗﺤﻤﻞ ﮐﻨﯿﺪ و ﺑﺎ ﺷﻔﻘﺖ و ﻣﻬﺮﺑﺎﻧﯽ ﺑﻪ ﺻﺤﺒﺖ ﻫﺎي او ﮔﻮش دﻫﯿﺪ .ﻫﻤﭽﻨﯿﻦ، ﺑﺨﺎﻃﺮ داﺷﺘﻪ ﺑﺎﺷﯿﺪ ﮐﻪ در ﻃﯽ ﮐﺎر روي ﺧﻮدﮐﺸﯽ ﺑﺎﯾﺪ دﯾﺪﮔﺎه ﻫﺎي ﺷﺨﺼﯽ، اﺧﻼﻗﯽ و ﻣﺬﻫﺒﯽ ﺧﻮدرا در ﻣﻮرد ﺧﻮدﮐﺸﯽ ﮐﻨﺎر ﺑﮕﺬارﯾﺪ ﭼﻮن ﻣﺎﻧﻊ از اﯾﺠﺎد  ارﺗﺒﺎط ﺑﺎ ﻣﺮاﺟﻊ ﺷﺪه و او را از ﺷﻤﺎ دور ، ﻣﯽ ﮐﻨﺪ . </a:t>
            </a:r>
            <a:endParaRPr lang="en-US" sz="2800" b="1" dirty="0">
              <a:cs typeface="B Nazanin" panose="00000400000000000000" pitchFamily="2" charset="-78"/>
            </a:endParaRPr>
          </a:p>
          <a:p>
            <a:pPr marL="45720" indent="0">
              <a:buNone/>
            </a:pPr>
            <a:r>
              <a:rPr lang="fa-IR" sz="2800" b="1" dirty="0">
                <a:cs typeface="B Nazanin" panose="00000400000000000000" pitchFamily="2" charset="-78"/>
              </a:rPr>
              <a:t> </a:t>
            </a:r>
            <a:endParaRPr lang="en-US" sz="2800" b="1" dirty="0">
              <a:cs typeface="B Nazanin" panose="00000400000000000000" pitchFamily="2" charset="-78"/>
            </a:endParaRPr>
          </a:p>
          <a:p>
            <a:pPr marL="45720" indent="0">
              <a:buNone/>
            </a:pPr>
            <a:endParaRPr lang="en-US" dirty="0"/>
          </a:p>
        </p:txBody>
      </p:sp>
    </p:spTree>
    <p:extLst>
      <p:ext uri="{BB962C8B-B14F-4D97-AF65-F5344CB8AC3E}">
        <p14:creationId xmlns:p14="http://schemas.microsoft.com/office/powerpoint/2010/main" val="1929318966"/>
      </p:ext>
    </p:extLst>
  </p:cSld>
  <p:clrMapOvr>
    <a:masterClrMapping/>
  </p:clrMapOvr>
  <p:transition spd="slow">
    <p:cov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67544" y="731520"/>
            <a:ext cx="8280920" cy="5649808"/>
          </a:xfrm>
        </p:spPr>
        <p:txBody>
          <a:bodyPr>
            <a:normAutofit/>
          </a:bodyPr>
          <a:lstStyle/>
          <a:p>
            <a:pPr lvl="0" algn="ctr">
              <a:buFont typeface="Wingdings" panose="05000000000000000000" pitchFamily="2" charset="2"/>
              <a:buChar char="q"/>
            </a:pPr>
            <a:r>
              <a:rPr lang="fa-IR" sz="2600" b="1" dirty="0" smtClean="0">
                <a:cs typeface="B Titr" panose="00000700000000000000" pitchFamily="2" charset="-78"/>
              </a:rPr>
              <a:t>ارزﯾﺎﺑﯽ  </a:t>
            </a:r>
            <a:r>
              <a:rPr lang="fa-IR" sz="2600" b="1" dirty="0">
                <a:cs typeface="B Titr" panose="00000700000000000000" pitchFamily="2" charset="-78"/>
              </a:rPr>
              <a:t>ﺧﻄﺮ ﺧﻮدﮐﺸﯽ  </a:t>
            </a:r>
            <a:endParaRPr lang="en-US" sz="2600" dirty="0">
              <a:cs typeface="B Titr" panose="00000700000000000000" pitchFamily="2" charset="-78"/>
            </a:endParaRPr>
          </a:p>
          <a:p>
            <a:pPr marL="45720" indent="0">
              <a:buNone/>
            </a:pPr>
            <a:r>
              <a:rPr lang="fa-IR" dirty="0">
                <a:cs typeface="B Nazanin" panose="00000400000000000000" pitchFamily="2" charset="-78"/>
              </a:rPr>
              <a:t>ارزﯾﺎﺑﯽ ﺧﻮدﮐﺸﯽ ﻣﺴﺘﻠﺰم اﻧﺠﺎم ﯾﮏ ﻗﻀﺎوت ﺑﺎﻟﯿﻨﯽ در ﻣﻮرد ﺳﻄﺢ ﺧﻄﺮ  ﺧﻮدﮐﺸﯽ اﺳﺖ .اﺑﺰارﻫﺎي ﮔﻮﻧﺎﮔﻮﻧﯽ ﺑﺮاي ارزﯾﺎﺑﯽ ﻣﯿﺰان ﺧﻄﺮ ﺧﻮدﮐﺸﯽ وﺟﻮد دارد وﻟﯽ اﻧﺠﺎم ﯾﮏ ﻣﺼﺎﺣﺒﻪ ﺑﺎﻟﯿﻨﯽ ﮐﻪ ﻫﺪف آن ﺑﻪ دﺳﺖ آوردن ﻃﯿﻒ وﺳﯿﻌﯽ از اﻃﻼﻋﺎت  ﺑﺴﯿﺎر ﻣﻔﯿﺪ ﺗﺮ اﺳﺖ .ارزﯾﺎﺑﯽ ﺧﻮدﮐﺸﯽ ﺷﺎﻣﻞ ﺑﺮرﺳﯽ ﻋﻮاﻣﻞ ﺧﻄﺮ و ﻣﺤﺎﻓﻆ ﻓﺮد اﺳﺖ .ﻋﻮاﻣﻞ ﺧﻄﺮ و ﻣﺤﺎﻓﻆ ﻣﻤﮑﻦ ،ﺑﺎﺷﺪ اﺳﺖ ﻗﺎﺑﻞ ﺗﻐﯿﯿﺮ ﺑﺎﺷﻨﺪ ﯾﺎ ﻧﺒﺎﺷﻨﺪ.</a:t>
            </a:r>
            <a:endParaRPr lang="en-US" dirty="0">
              <a:cs typeface="B Nazanin" panose="00000400000000000000" pitchFamily="2" charset="-78"/>
            </a:endParaRPr>
          </a:p>
          <a:p>
            <a:pPr marL="45720" indent="0">
              <a:buNone/>
            </a:pPr>
            <a:r>
              <a:rPr lang="fa-IR" b="1" u="sng" dirty="0">
                <a:cs typeface="B Nazanin" panose="00000400000000000000" pitchFamily="2" charset="-78"/>
              </a:rPr>
              <a:t>ﻫﺪف اﺳﺘﺮاﺗﮋي ﻫﺎي ﭘﯿﺸﮕﯿﺮي از ﺧﻮدﮐﺸﯽ، ﻋﻮاﻣﻞ ﻗﺎﺑﻞ ﺗﻐﯿﯿﺮ اﺳﺖ ﯾﻌﻨﯽ ﺗﻼش ﺑﺮاي ﮐﺎﻫﺶ ﻋﻮاﻣﻞ ﺧﻄﺮ و اﻓﺰاﯾﺶ ﻋﻮاﻣﻞ ﻣﺤﺎﻓﻆ در ﻓﺮد، اﺟﺘﻤﺎع و ﺟﺎﻣﻌﻪ .</a:t>
            </a:r>
            <a:endParaRPr lang="en-US" b="1" dirty="0">
              <a:cs typeface="B Nazanin" panose="00000400000000000000" pitchFamily="2" charset="-78"/>
            </a:endParaRPr>
          </a:p>
          <a:p>
            <a:pPr marL="45720" indent="0">
              <a:buNone/>
            </a:pPr>
            <a:r>
              <a:rPr lang="fa-IR" dirty="0">
                <a:cs typeface="B Nazanin" panose="00000400000000000000" pitchFamily="2" charset="-78"/>
              </a:rPr>
              <a:t>ﺷﻨﺎﺳﺎﯾﯽ اﯾﻦ ﻋﻮاﻣﻞ ﮐﻤﮏ ﻣﯽ ﮐﻨﺪ ﺗﺎ ﺳﻄﺢ ﮐﻠﯽ ﺧﻄﺮ ﺧﻮ دﮐﺸﯽ در ﻫﺮ ﻓﺮد ارزﯾﺎﺑﯽ و ﺑﻪ اﯾﻦ ﺗﺮﺗﯿﺐ ﻃﺮح درﻣﺎن رﯾﺨﺘﻪ ﺷﻮد، ﻃﺮﺣﯽ ﮐﻪ ﺷﺎﻣﻞ ﺗﺎﻣﯿﻦ اﻣﻨﯿﺖ ﺑﯿﻤﺎر و ﭘﺮداﺧﺘﻦ ﺟﺴﻤﯽ، رواﻧﯽ اﺟﺘﻤﺎﻋﯽ و ﻣﺤﯿﻄﯽ ﻓﺮد اﺳﺖ. ﺑﻨﺎﺑﺮاﯾﻦ، ارزﯾﺎﺑﯽ ﺟﺎﻣﻊ و دﻗﯿﻖ ﺧﻮدﮐﺸﯽ ﺑﺮاي ﻣﺪاﺧﻠﻪ ﻣﻮﺛﺮ و ﭘﯿﺸﮕﯿﺮي از ﺧﻮدﮐﺸﯽ اﺳﺎﺳﯽ اﺳﺖ ،.ﻫﺪف اﺻﻠﯽ اﯾﻦ ارزﯾﺎﺑﯽ ﻓﺮاﻫﻢ ﮐﺮدن اﻃﻼﻋﺎﺗﯽ ﺑﺮاي ﭘﯿﺸﮕﯿﺮي و ﻣﺸﺎوره ، اﺳﺖ . ارزیابی خطر خودکشی باید در آغاز ارزیابی هاي روان پزشکی، وقوع هر گونه رفتار و یا افکار خودکشی و مشاهده تغیییرات بالینی مهم صورت گیرد. </a:t>
            </a:r>
            <a:endParaRPr lang="en-US" dirty="0">
              <a:cs typeface="B Nazanin" panose="00000400000000000000" pitchFamily="2" charset="-78"/>
            </a:endParaRPr>
          </a:p>
        </p:txBody>
      </p:sp>
    </p:spTree>
    <p:extLst>
      <p:ext uri="{BB962C8B-B14F-4D97-AF65-F5344CB8AC3E}">
        <p14:creationId xmlns:p14="http://schemas.microsoft.com/office/powerpoint/2010/main" val="122452561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95536" y="731520"/>
            <a:ext cx="8064896" cy="5793824"/>
          </a:xfrm>
        </p:spPr>
        <p:txBody>
          <a:bodyPr/>
          <a:lstStyle/>
          <a:p>
            <a:pPr marL="45720" indent="0">
              <a:buNone/>
            </a:pPr>
            <a:r>
              <a:rPr lang="fa-IR" sz="2800" b="1" dirty="0">
                <a:cs typeface="B Nazanin" panose="00000400000000000000" pitchFamily="2" charset="-78"/>
              </a:rPr>
              <a:t>آﯾﺎ ﻣﯽ ﺗﻮان ﻫﻤﯿﺸﻪ ﺧﻮدﮐﺸﯽ را ﭘﯿﺶ ﺑﯿﻨﯽ ﮐﺮد؟ </a:t>
            </a:r>
            <a:endParaRPr lang="fa-IR" sz="2800" b="1" dirty="0" smtClean="0">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r>
              <a:rPr lang="fa-IR" sz="2400" dirty="0" smtClean="0">
                <a:cs typeface="B Nazanin" panose="00000400000000000000" pitchFamily="2" charset="-78"/>
              </a:rPr>
              <a:t>ﻣﺘﺎﺳﻔﺎﻧﻪ </a:t>
            </a:r>
            <a:r>
              <a:rPr lang="fa-IR" sz="2400" dirty="0">
                <a:cs typeface="B Nazanin" panose="00000400000000000000" pitchFamily="2" charset="-78"/>
              </a:rPr>
              <a:t>ﭘﺎﺳﺦ ﺧﯿﺮ اﺳﺖ .ﮐﺎري ﮐﻪ ﺷﻤﺎ ﻣﯽ ﺗﻮاﻧﯿﺪ اﻧﺠﺎم دﻫﯿﺪ ارزﯾﺎﺑﯽ ﻣﯿﺰان ﺧﻄﺮ ﺧﻮدﮐﺸﯽ ﺑﺮ اﺳﺎس ﻋﻮاﻣﻞ ﺧﻄﺮ و ﻣﺤﺎﻓﻆ ﺧﻮدﮐﺸﯽ اﺳﺖ .ﺷﻤﺎ ﺑﺎﯾﺪ ﺑﺮاﺳﺎس اﯾﻦ ارزﯾﺎﺑﯽ از ﺧﻮد ﺳﻮال ﮐﻨﯿﺪ ﺧﻄﺮ ﺧﻮدﮐﺸﯽ ﭼﻘﺪر ﺑﺎﻻﺳﺖ و ﺑﺮاﺳﺎس ﭘﺎﺳﺨﯽ ﮐﻪ ﺑﻪ اﯾﻦ ﺳﻮال ﻣﯽ دﻫﯿﺪ، ﻣﺪاﺧﻼت و ارﺟﺎع ﻫﺎي ﻻزم را اﻧﺠﺎم دﻫﯿﺪ .ﻣﺴﺌﻮﻟﯿﺖ ﺷﻤﺎ اﻧﺠﺎم ﻗﻀﺎوت ﺑﺎﻟﯿﻨﯽ در ﻣﻮرد ﻣﯿﺰان درﺧﻄﺮ ﺑﻮدن   ﻓﺮد اﺳﺖ ﮐﻪ اﻟﺒﺘﻪ ﺑﻬﺘﺮ اﺳﺖ اﯾﻦ ﻗﻀﺎوت ﯾﮏ اﺷﺘﺒﺎه ﻣﺜﺒﺖ ﺑﺎﺷﺪ ﺗﺎ ﻣﻨﻔﯽ اﺷﺘﺒﺎه.</a:t>
            </a:r>
            <a:endParaRPr lang="en-US" sz="2400" dirty="0">
              <a:cs typeface="B Nazanin" panose="00000400000000000000" pitchFamily="2" charset="-78"/>
            </a:endParaRPr>
          </a:p>
          <a:p>
            <a:pPr marL="45720" indent="0">
              <a:buNone/>
            </a:pPr>
            <a:r>
              <a:rPr lang="fa-IR" sz="2400" dirty="0" smtClean="0">
                <a:cs typeface="B Nazanin" panose="00000400000000000000" pitchFamily="2" charset="-78"/>
              </a:rPr>
              <a:t>ﺑﻨﺎﺑﺮاﯾﻦ </a:t>
            </a:r>
            <a:r>
              <a:rPr lang="fa-IR" sz="2400" dirty="0">
                <a:cs typeface="B Nazanin" panose="00000400000000000000" pitchFamily="2" charset="-78"/>
              </a:rPr>
              <a:t>درﺣﺎﻟﯿﮑﻪ ﻫﻤﯿﺸﻪ ﭘﯿﺶ ﺑﯿﻨﯽ ﺧﻮدﮐﺸﯽ اﻣﮑﺎن ﭘﺬﯾﺮ ﻧﯿﺴﺖ وﻟﯽ ارزﯾﺎﺑﯽ دﻗﯿﻖ ﺧﻄﺮ ﺧﻮدﮐﺸﯽ و اﺟﺮاي ﻣﺪاﺧﻼت ﻓﻮري، ﮐﻮﺗﺎه ﻣﺪت و ﻣﻨﺎﺳﺐ ﻣﯽ ﺗﻮاﻧﺪ ﺑﻪ ﻓﺮد ﮐﻤﮏ ﮐﻨﺪ ﺗﺎ ﺑﻪ ﺟﺎي ﻣﺮگ، زﻧﺪﮔﯽ را اﻧﺘﺨﺎب ﮐﻨﺪ.  </a:t>
            </a:r>
            <a:endParaRPr lang="en-US" sz="2400" dirty="0">
              <a:cs typeface="B Nazanin" panose="00000400000000000000" pitchFamily="2" charset="-78"/>
            </a:endParaRPr>
          </a:p>
          <a:p>
            <a:pPr marL="45720" indent="0">
              <a:buNone/>
            </a:pPr>
            <a:endParaRPr lang="en-US" sz="2400" dirty="0"/>
          </a:p>
        </p:txBody>
      </p:sp>
    </p:spTree>
    <p:extLst>
      <p:ext uri="{BB962C8B-B14F-4D97-AF65-F5344CB8AC3E}">
        <p14:creationId xmlns:p14="http://schemas.microsoft.com/office/powerpoint/2010/main" val="417151254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ave 1"/>
          <p:cNvSpPr/>
          <p:nvPr/>
        </p:nvSpPr>
        <p:spPr>
          <a:xfrm>
            <a:off x="539552" y="764704"/>
            <a:ext cx="8136904" cy="5112568"/>
          </a:xfrm>
          <a:prstGeom prst="wave">
            <a:avLst/>
          </a:prstGeom>
        </p:spPr>
        <p:style>
          <a:lnRef idx="1">
            <a:schemeClr val="accent2"/>
          </a:lnRef>
          <a:fillRef idx="2">
            <a:schemeClr val="accent2"/>
          </a:fillRef>
          <a:effectRef idx="1">
            <a:schemeClr val="accent2"/>
          </a:effectRef>
          <a:fontRef idx="minor">
            <a:schemeClr val="dk1"/>
          </a:fontRef>
        </p:style>
        <p:txBody>
          <a:bodyPr rtlCol="0" anchor="ctr"/>
          <a:lstStyle/>
          <a:p>
            <a:pPr marL="45720" indent="0" algn="ctr">
              <a:buNone/>
            </a:pPr>
            <a:r>
              <a:rPr lang="fa-IR" sz="2400" dirty="0">
                <a:cs typeface="B Nazanin" panose="00000400000000000000" pitchFamily="2" charset="-78"/>
              </a:rPr>
              <a:t>ﺑﻄﻮر ﮐﻠﯽ ارزﯾﺎﺑﯽ ﺧﻮدﮐﺸﯽ ﻣﺴﺘﻠﺰم ارزﯾﺎﺑﯽ رﻓﺘﺎر ﺧﻮدﮐﺸﯽ و ﻋﻮاﻣﻞ ﺧﻄﺮ ﺑﻮﯾﮋه وﺟﻮد اﺧﺘﻼﻻت رواﻧﯽ و ﻧﯿﺰ ﺣﻤﺎﯾﺖ ﻫﺎي ﻣﻮﺟﻮد اﺳﺖ .وﻗﺘﯽ ارزﯾﺎﺑﯽ ﮐﺎﻣﻞ ﺷﺪ، ﻣﯿﺰان ﮐﻠﯽ ﺧﻄﺮ ﺧﻮدﮐﺸﯽ ﺑﺎﯾﺪ ﺑﺮﺣﺴﺐ ﺷﺪت ﻣﺸﺨﺺ ﺷﻮد. در زﯾﺮ ﻣﺮاﺣﻞ ارزﯾﺎﺑﯽ ﺧﻮدﮐﺸﯽ آﻣﺪه اﺳﺖ .ﻻزم ﺑﻪ ذﮐﺮ اﺳﺖ اﮔﺮ اﻣﮑﺎن ارزﯾﺎﺑﯽ ﮐﺎﻣﻞ ﺧﻄﺮ ﺧﻮدﮐﺸﯽ وﺟﻮد ﻧﺪارد، ﻓﻘﻂ ﺳﻮاﻻت ﮔﺎم اول را ﺑﭙﺮﺳﯿﺪ و اﻗﺪام ﻻزم را اﻧﺠﺎم دﻫﯿﺪ .</a:t>
            </a:r>
            <a:endParaRPr lang="en-US" sz="2400" dirty="0">
              <a:cs typeface="B Nazanin" panose="00000400000000000000" pitchFamily="2" charset="-78"/>
            </a:endParaRPr>
          </a:p>
          <a:p>
            <a:pPr marL="45720" indent="0" algn="ctr">
              <a:buNone/>
            </a:pPr>
            <a:endParaRPr lang="en-US" sz="2400" dirty="0">
              <a:cs typeface="B Nazanin" panose="00000400000000000000" pitchFamily="2" charset="-78"/>
            </a:endParaRPr>
          </a:p>
        </p:txBody>
      </p:sp>
    </p:spTree>
    <p:extLst>
      <p:ext uri="{BB962C8B-B14F-4D97-AF65-F5344CB8AC3E}">
        <p14:creationId xmlns:p14="http://schemas.microsoft.com/office/powerpoint/2010/main" val="3620069525"/>
      </p:ext>
    </p:extLst>
  </p:cSld>
  <p:clrMapOvr>
    <a:masterClrMapping/>
  </p:clrMapOvr>
  <p:transition spd="slow">
    <p:wheel spokes="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755576" y="908720"/>
            <a:ext cx="7848872" cy="4320480"/>
          </a:xfrm>
        </p:spPr>
        <p:txBody>
          <a:bodyPr/>
          <a:lstStyle/>
          <a:p>
            <a:pPr marL="45720" indent="0">
              <a:buNone/>
            </a:pPr>
            <a:r>
              <a:rPr lang="fa-IR" b="1" dirty="0" smtClean="0">
                <a:cs typeface="B Titr" panose="00000700000000000000" pitchFamily="2" charset="-78"/>
              </a:rPr>
              <a:t>گام اول : ارزﯾﺎﺑﯽ </a:t>
            </a:r>
            <a:r>
              <a:rPr lang="fa-IR" b="1" dirty="0">
                <a:cs typeface="B Titr" panose="00000700000000000000" pitchFamily="2" charset="-78"/>
              </a:rPr>
              <a:t>اﻓﮑﺎر ، ﺑﺮﻧﺎﻣﻪ و ﻗﺼﺪ ﺧﻮدﮐﺸﯽ و ﻣﺮگ ﺑﺎر ﺑﻮدن آن  </a:t>
            </a:r>
            <a:endParaRPr lang="fa-IR" b="1" dirty="0" smtClean="0">
              <a:cs typeface="B Titr" panose="00000700000000000000" pitchFamily="2" charset="-78"/>
            </a:endParaRPr>
          </a:p>
          <a:p>
            <a:pPr marL="45720" indent="0">
              <a:buNone/>
            </a:pPr>
            <a:endParaRPr lang="fa-IR" b="1" dirty="0"/>
          </a:p>
          <a:p>
            <a:pPr marL="45720" indent="0">
              <a:buNone/>
            </a:pPr>
            <a:endParaRPr lang="fa-IR" dirty="0" smtClean="0"/>
          </a:p>
          <a:p>
            <a:pPr marL="45720" indent="0">
              <a:buNone/>
            </a:pPr>
            <a:endParaRPr lang="en-US" dirty="0"/>
          </a:p>
          <a:p>
            <a:pPr marL="45720" indent="0">
              <a:buNone/>
            </a:pPr>
            <a:r>
              <a:rPr lang="fa-IR" dirty="0">
                <a:cs typeface="B Nazanin" panose="00000400000000000000" pitchFamily="2" charset="-78"/>
              </a:rPr>
              <a:t>در ﻣﻮرد اﯾﻨﮑﻪ آﯾﺎ ﻓﺮد ﺑﻪ ﺧﻮدﮐﺸﯽ ﻓﮑﺮ ﻣﯽ ﮐﻨﺪ ﯾﺎ ﺧﯿﺮ ، ﺳﻮاﻻت ﻣﺴﺘﻘﯿﻤﯽ ﺑﭙﺮﺳﯿﺪ .وﻗﺘﯽ ﺑﺎ ﻣﺮاﺟﻌﯽ ﮐﻪ ﺗﻤﺎﯾﻼت ﺧﻮدﮐﺸﯽ دارد ﮐﺎر ﻣﯽ ﮐﻨﯿﺪ ﻣﻬﻢ اﺳﺖ ﮐﻪ ارزﯾﺎﺑﯽ ﺧﻄﺮ را ﻣﺮﺗﺐ اﻧﺠﺎم دﻫﯿﺪ و در ﻫﺮ ﺟﻠﺴﻪ در ﻣﻮرد اﻓﮑﺎر  و ﻗﺼﺪ و ﻧﻘﺸﻪ ﺧﻮدﮐﺸﯽ ﺳﻮال ﮐﻨﯿﺪ: </a:t>
            </a:r>
            <a:endParaRPr lang="en-US" dirty="0">
              <a:cs typeface="B Nazanin" panose="00000400000000000000" pitchFamily="2" charset="-78"/>
            </a:endParaRPr>
          </a:p>
          <a:p>
            <a:pPr marL="45720" indent="0">
              <a:buNone/>
            </a:pPr>
            <a:r>
              <a:rPr lang="fa-IR" dirty="0">
                <a:cs typeface="B Nazanin" panose="00000400000000000000" pitchFamily="2" charset="-78"/>
              </a:rPr>
              <a:t> </a:t>
            </a:r>
            <a:endParaRPr lang="en-US" dirty="0">
              <a:cs typeface="B Nazanin" panose="00000400000000000000" pitchFamily="2" charset="-78"/>
            </a:endParaRPr>
          </a:p>
          <a:p>
            <a:pPr marL="45720" indent="0">
              <a:buNone/>
            </a:pPr>
            <a:endParaRPr lang="en-US" dirty="0"/>
          </a:p>
        </p:txBody>
      </p:sp>
    </p:spTree>
    <p:extLst>
      <p:ext uri="{BB962C8B-B14F-4D97-AF65-F5344CB8AC3E}">
        <p14:creationId xmlns:p14="http://schemas.microsoft.com/office/powerpoint/2010/main" val="392550890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51520" y="476672"/>
            <a:ext cx="8640960" cy="6120680"/>
          </a:xfrm>
        </p:spPr>
        <p:txBody>
          <a:bodyPr/>
          <a:lstStyle/>
          <a:p>
            <a:pPr marL="45720" lvl="0" indent="0">
              <a:buNone/>
            </a:pPr>
            <a:r>
              <a:rPr lang="fa-IR" b="1" smtClean="0">
                <a:cs typeface="B Titr" panose="00000700000000000000" pitchFamily="2" charset="-78"/>
              </a:rPr>
              <a:t>1)  ارزﯾﺎﺑﯽ اﻓﮑﺎر ﻓﻌﻠﯽ ﺧﻮدﮐﺸﯽ :</a:t>
            </a:r>
          </a:p>
          <a:p>
            <a:pPr marL="45720" lvl="0" indent="0">
              <a:buNone/>
            </a:pPr>
            <a:endParaRPr lang="en-US" smtClean="0"/>
          </a:p>
          <a:p>
            <a:pPr marL="45720" indent="0">
              <a:buNone/>
            </a:pPr>
            <a:r>
              <a:rPr lang="fa-IR" smtClean="0">
                <a:cs typeface="B Nazanin" panose="00000400000000000000" pitchFamily="2" charset="-78"/>
              </a:rPr>
              <a:t>اﻓﮑﺎر ﻓﻌﻠﯽ ﺧﻮدﮐﺸﯽ ﻣﺮاﺟﻊ و ﺷﺪت، ﻣﺪت و ﻧﻮع آن را ارزﯾﺎﺑﯽ ﮐﻨﯿﺪ اﺑﺘﺪا ﺑﺎ ﺳﻮاﻻت ﮐﻠﯽ ﺷﺮوع ﮐﻨﯿﺪ و ﺳﭙﺲ ﺳﻮاﻻت اﺧﺘﺼﺎﺻﯽ در ﻣﻮرد اﻓﮑﺎر و ﻗﺼﺪ ﺧﻮدﮐﺸﯽ وي در ﺣﺎل ﺣﺎﺿﺮ ﺑﭙﺮﺳﯿﺪ: </a:t>
            </a:r>
            <a:endParaRPr lang="en-US" smtClean="0">
              <a:cs typeface="B Nazanin" panose="00000400000000000000" pitchFamily="2" charset="-78"/>
            </a:endParaRPr>
          </a:p>
          <a:p>
            <a:pPr lvl="0">
              <a:buFont typeface="Wingdings" panose="05000000000000000000" pitchFamily="2" charset="2"/>
              <a:buChar char="ü"/>
            </a:pPr>
            <a:r>
              <a:rPr lang="fa-IR" smtClean="0">
                <a:cs typeface="B Nazanin" panose="00000400000000000000" pitchFamily="2" charset="-78"/>
              </a:rPr>
              <a:t>ﺗﺎ ﺑﺤﺎل ﻓﮑﺮ ﮐﺮده اي زﻧﺪﮔﯽ ارزش زﻧﺪﮔﯽ ﮐﺮدن را ﻧﺪارد؟ </a:t>
            </a:r>
            <a:endParaRPr lang="en-US" smtClean="0">
              <a:cs typeface="B Nazanin" panose="00000400000000000000" pitchFamily="2" charset="-78"/>
            </a:endParaRPr>
          </a:p>
          <a:p>
            <a:pPr lvl="0">
              <a:buFont typeface="Wingdings" panose="05000000000000000000" pitchFamily="2" charset="2"/>
              <a:buChar char="ü"/>
            </a:pPr>
            <a:r>
              <a:rPr lang="fa-IR" smtClean="0">
                <a:cs typeface="B Nazanin" panose="00000400000000000000" pitchFamily="2" charset="-78"/>
              </a:rPr>
              <a:t>آﯾﺎ ﺗﺎ ﺑﺤﺎل ﺑﻪ ﭘﺎﯾﺎن دادن ﺑﻪ زﻧﺪﮔﯿﺖ ﻓﮑﺮ ﮐﺮده اي؟ </a:t>
            </a:r>
            <a:endParaRPr lang="en-US" smtClean="0">
              <a:cs typeface="B Nazanin" panose="00000400000000000000" pitchFamily="2" charset="-78"/>
            </a:endParaRPr>
          </a:p>
          <a:p>
            <a:pPr lvl="0">
              <a:buFont typeface="Wingdings" panose="05000000000000000000" pitchFamily="2" charset="2"/>
              <a:buChar char="ü"/>
            </a:pPr>
            <a:r>
              <a:rPr lang="fa-IR" smtClean="0">
                <a:cs typeface="B Nazanin" panose="00000400000000000000" pitchFamily="2" charset="-78"/>
              </a:rPr>
              <a:t>آﯾﺎ ﺗﺎ ﺑﺤﺎل آرزوي ﻣﺮدن ﮐﺮده اي؟ </a:t>
            </a:r>
            <a:endParaRPr lang="en-US" smtClean="0">
              <a:cs typeface="B Nazanin" panose="00000400000000000000" pitchFamily="2" charset="-78"/>
            </a:endParaRPr>
          </a:p>
          <a:p>
            <a:pPr>
              <a:buFont typeface="Wingdings" panose="05000000000000000000" pitchFamily="2" charset="2"/>
              <a:buChar char="ü"/>
            </a:pPr>
            <a:r>
              <a:rPr lang="fa-IR" smtClean="0">
                <a:cs typeface="B Nazanin" panose="00000400000000000000" pitchFamily="2" charset="-78"/>
              </a:rPr>
              <a:t>آﯾﺎ در ﻣﻮرد ﺧﻮدﮐﺸﯽ ﻓﮑﺮ ﮐﺮده اي؟ </a:t>
            </a:r>
            <a:endParaRPr lang="en-US" smtClean="0">
              <a:cs typeface="B Nazanin" panose="00000400000000000000" pitchFamily="2" charset="-78"/>
            </a:endParaRPr>
          </a:p>
          <a:p>
            <a:pPr lvl="0">
              <a:buFont typeface="Wingdings" panose="05000000000000000000" pitchFamily="2" charset="2"/>
              <a:buChar char="ü"/>
            </a:pPr>
            <a:r>
              <a:rPr lang="fa-IR" smtClean="0">
                <a:cs typeface="B Nazanin" panose="00000400000000000000" pitchFamily="2" charset="-78"/>
              </a:rPr>
              <a:t>آﯾﺎ ﻫﻤﯿﻦ ﺣﺎﻻ ﺑﻪ آن ﻓﮑﺮ ﻣﯽ ﮐﻨﯽ؟ </a:t>
            </a:r>
            <a:endParaRPr lang="en-US" smtClean="0">
              <a:cs typeface="B Nazanin" panose="00000400000000000000" pitchFamily="2" charset="-78"/>
            </a:endParaRPr>
          </a:p>
          <a:p>
            <a:pPr lvl="0">
              <a:buFont typeface="Wingdings" panose="05000000000000000000" pitchFamily="2" charset="2"/>
              <a:buChar char="ü"/>
            </a:pPr>
            <a:r>
              <a:rPr lang="fa-IR" smtClean="0">
                <a:cs typeface="B Nazanin" panose="00000400000000000000" pitchFamily="2" charset="-78"/>
              </a:rPr>
              <a:t>اﻏﻠﺐ ﭼﻘﺪر ﺑﻪ ﺧﻮدﮐﺸﯽ ﻓﮑﺮ ﻣﯽ ﮐﻨﯽ؟(روزاﻧﻪ، ﻫﻔﺘﮕﯽ ).</a:t>
            </a:r>
            <a:endParaRPr lang="en-US" smtClean="0">
              <a:cs typeface="B Nazanin" panose="00000400000000000000" pitchFamily="2" charset="-78"/>
            </a:endParaRPr>
          </a:p>
          <a:p>
            <a:pPr lvl="0">
              <a:buFont typeface="Wingdings" panose="05000000000000000000" pitchFamily="2" charset="2"/>
              <a:buChar char="ü"/>
            </a:pPr>
            <a:r>
              <a:rPr lang="fa-IR" smtClean="0">
                <a:cs typeface="B Nazanin" panose="00000400000000000000" pitchFamily="2" charset="-78"/>
              </a:rPr>
              <a:t>اﯾﻦ اﻓﮑﺎر ﭼﻘﺪر ﻃﻮل ﻣﯽ ﮐﺸﺪ؟ (ﺛﺎﻧﯿﻪ؟ دﻗﯿﻘﻪ؟ ﺳﺎﻋﺖ؟ ).</a:t>
            </a:r>
            <a:endParaRPr lang="en-US" smtClean="0">
              <a:cs typeface="B Nazanin" panose="00000400000000000000" pitchFamily="2" charset="-78"/>
            </a:endParaRPr>
          </a:p>
          <a:p>
            <a:pPr lvl="0">
              <a:buFont typeface="Wingdings" panose="05000000000000000000" pitchFamily="2" charset="2"/>
              <a:buChar char="ü"/>
            </a:pPr>
            <a:r>
              <a:rPr lang="fa-IR" smtClean="0">
                <a:cs typeface="B Nazanin" panose="00000400000000000000" pitchFamily="2" charset="-78"/>
              </a:rPr>
              <a:t>اﯾﻦ اﻓﮑﺎر ﭼﻘﺪر ﺷﺪﯾﺪ ﻫﺴﺘﻨﺪ؟    اﮔﺮ ﺑﺨﻮاﻫﯽ ﺷﺪت آن را از 1 ﺗﺎ 10 درﺟﻪ ﺑﻨﺪي ﮐﻨﯽ، ﭼﻪ ﻧﻤﺮه اي ﻣﯽ دﻫﯽ؟</a:t>
            </a:r>
            <a:endParaRPr lang="en-US" smtClean="0">
              <a:cs typeface="B Nazanin" panose="00000400000000000000" pitchFamily="2" charset="-78"/>
            </a:endParaRPr>
          </a:p>
          <a:p>
            <a:pPr marL="45720" indent="0" algn="ctr">
              <a:buNone/>
            </a:pPr>
            <a:r>
              <a:rPr lang="fa-IR" b="1" smtClean="0">
                <a:cs typeface="B Nazanin" panose="00000400000000000000" pitchFamily="2" charset="-78"/>
              </a:rPr>
              <a:t>اﻓﮑﺎر ﺷﺪﯾﺪ و ﻣﺪاوم = ﺧﻄﺮ ﺑﺎﻻ   </a:t>
            </a:r>
            <a:endParaRPr lang="en-US" smtClean="0">
              <a:cs typeface="B Nazanin" panose="00000400000000000000" pitchFamily="2" charset="-78"/>
            </a:endParaRPr>
          </a:p>
          <a:p>
            <a:pPr marL="45720" indent="0">
              <a:buNone/>
            </a:pPr>
            <a:endParaRPr lang="en-US" dirty="0"/>
          </a:p>
        </p:txBody>
      </p:sp>
    </p:spTree>
    <p:extLst>
      <p:ext uri="{BB962C8B-B14F-4D97-AF65-F5344CB8AC3E}">
        <p14:creationId xmlns:p14="http://schemas.microsoft.com/office/powerpoint/2010/main" val="127943646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95536" y="404664"/>
            <a:ext cx="8352928" cy="6192688"/>
          </a:xfrm>
        </p:spPr>
        <p:txBody>
          <a:bodyPr>
            <a:normAutofit/>
          </a:bodyPr>
          <a:lstStyle/>
          <a:p>
            <a:pPr marL="45720" lvl="0" indent="0">
              <a:buNone/>
            </a:pPr>
            <a:r>
              <a:rPr lang="fa-IR" dirty="0" smtClean="0">
                <a:cs typeface="B Titr" panose="00000700000000000000" pitchFamily="2" charset="-78"/>
              </a:rPr>
              <a:t>2) ارزﯾﺎﺑﯽ </a:t>
            </a:r>
            <a:r>
              <a:rPr lang="fa-IR" dirty="0">
                <a:cs typeface="B Titr" panose="00000700000000000000" pitchFamily="2" charset="-78"/>
              </a:rPr>
              <a:t>وﺟﻮد ﻃﺮح و ﻧﻘﺸﻪ ﺑﺮاي ﺧﻮدﮐﺸﯽ </a:t>
            </a:r>
            <a:endParaRPr lang="fa-IR" dirty="0" smtClean="0">
              <a:cs typeface="B Titr" panose="00000700000000000000" pitchFamily="2" charset="-78"/>
            </a:endParaRPr>
          </a:p>
          <a:p>
            <a:pPr marL="45720" lvl="0" indent="0">
              <a:buNone/>
            </a:pPr>
            <a:endParaRPr lang="fa-IR" dirty="0" smtClean="0">
              <a:cs typeface="B Titr" panose="00000700000000000000" pitchFamily="2" charset="-78"/>
            </a:endParaRPr>
          </a:p>
          <a:p>
            <a:pPr marL="45720" lvl="0" indent="0">
              <a:buNone/>
            </a:pPr>
            <a:r>
              <a:rPr lang="fa-IR" dirty="0" smtClean="0">
                <a:cs typeface="B Nazanin" panose="00000400000000000000" pitchFamily="2" charset="-78"/>
              </a:rPr>
              <a:t>آﯾﺎ </a:t>
            </a:r>
            <a:r>
              <a:rPr lang="fa-IR" dirty="0">
                <a:cs typeface="B Nazanin" panose="00000400000000000000" pitchFamily="2" charset="-78"/>
              </a:rPr>
              <a:t>ﻃﺮح و ﻧﻘﺸﻪ اي وﺟﻮد دارد؟ اﮔﺮ ﻃﺮح و ﻧﻘﺸﻪ اي ﺑﺮاي   ﺧﻮدﮐﺸﯽ وﺟﻮد دارد، در ﻣﻮرد ﺟﺰﺋﯿﺎت آن ﺳﻮال ﮐﻨﯿﺪ:</a:t>
            </a:r>
            <a:r>
              <a:rPr lang="fa-IR" b="1" dirty="0">
                <a:cs typeface="B Nazanin" panose="00000400000000000000" pitchFamily="2" charset="-78"/>
              </a:rPr>
              <a:t>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آﯾﺎ ﻧﻘﺸﻪ ﯾﺎ ﺑﺮﻧﺎﻣﻪ اي  ﺑﺮاي ﭘﺎﯾﺎن دادن ﺑﻪ زﻧﺪﮔﯿﺖ داري؟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آﯾﺎ ﻃﺮح و ﻧﻘﺸﻪ اي ﺑﺮاي ﺻﺪﻣﻪ زدن ﺑﻪ ﺧﻮدت- ﮐﺸﺘﻦ ﺧﻮدت- داري؟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ﮐﯽ، ﮐﺠﺎ و ﭼﮕﻮﻧﻪ؟ </a:t>
            </a:r>
            <a:endParaRPr lang="en-US" dirty="0">
              <a:cs typeface="B Nazanin" panose="00000400000000000000" pitchFamily="2" charset="-78"/>
            </a:endParaRPr>
          </a:p>
          <a:p>
            <a:pPr>
              <a:buFont typeface="Wingdings" panose="05000000000000000000" pitchFamily="2" charset="2"/>
              <a:buChar char="ü"/>
            </a:pPr>
            <a:r>
              <a:rPr lang="fa-IR" dirty="0">
                <a:cs typeface="B Nazanin" panose="00000400000000000000" pitchFamily="2" charset="-78"/>
              </a:rPr>
              <a:t>اﮔﺮ ﻧﻘﺸﻪ اي داري ﭼﻄﻮر ﻣﯽ ﺧﻮاﻫﯽ آن را اﻧﺠﺎم دﻫﯽ؟ </a:t>
            </a:r>
            <a:endParaRPr lang="fa-IR" dirty="0" smtClean="0">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r>
              <a:rPr lang="fa-IR" b="1" dirty="0" smtClean="0">
                <a:cs typeface="B Nazanin" panose="00000400000000000000" pitchFamily="2" charset="-78"/>
              </a:rPr>
              <a:t>اﻓﮑﺎر </a:t>
            </a:r>
            <a:r>
              <a:rPr lang="fa-IR" b="1" dirty="0">
                <a:cs typeface="B Nazanin" panose="00000400000000000000" pitchFamily="2" charset="-78"/>
              </a:rPr>
              <a:t>ﻣﻨﻔﻌﻞ  =ﺧﻄﺮ ﭘﺎﯾﯿﻦ </a:t>
            </a:r>
            <a:r>
              <a:rPr lang="fa-IR" b="1" dirty="0" smtClean="0">
                <a:cs typeface="B Nazanin" panose="00000400000000000000" pitchFamily="2" charset="-78"/>
              </a:rPr>
              <a:t>:  </a:t>
            </a:r>
            <a:r>
              <a:rPr lang="fa-IR" dirty="0">
                <a:cs typeface="B Nazanin" panose="00000400000000000000" pitchFamily="2" charset="-78"/>
              </a:rPr>
              <a:t>(ﺑﯿﻤﺎر ﻧﻤﯽ ﺧﻮاﻫﺪ زﻧﺪه ﺑﻤﺎﻧﺪ وﻟﯽ ﻃﺮح و ﻧﻘﺸﻪ اي ﺑﺮاي آن ﻧﺪارد،  ﻣﺜﻼ ﻣﯽ ﮔﻮﯾﺪدﻟﻢ ﻣﯽ ﺧﻮاﻫﺪ ﺷﺐ ﺑﺨﻮاﺑﻢ و دﯾﮕﺮ ﺑﻠﻨﺪ ﻧﺸﻮم).</a:t>
            </a:r>
            <a:endParaRPr lang="en-US" dirty="0">
              <a:cs typeface="B Nazanin" panose="00000400000000000000" pitchFamily="2" charset="-78"/>
            </a:endParaRPr>
          </a:p>
          <a:p>
            <a:pPr marL="45720" indent="0">
              <a:buNone/>
            </a:pPr>
            <a:r>
              <a:rPr lang="fa-IR" b="1" dirty="0">
                <a:cs typeface="B Nazanin" panose="00000400000000000000" pitchFamily="2" charset="-78"/>
              </a:rPr>
              <a:t>اﻓﮑﺎر ﻓﻌﺎل =ﺧﻄﺮ </a:t>
            </a:r>
            <a:r>
              <a:rPr lang="fa-IR" b="1" dirty="0" smtClean="0">
                <a:cs typeface="B Nazanin" panose="00000400000000000000" pitchFamily="2" charset="-78"/>
              </a:rPr>
              <a:t>ﺑﺎﻻ :   </a:t>
            </a:r>
            <a:r>
              <a:rPr lang="fa-IR" dirty="0">
                <a:cs typeface="B Nazanin" panose="00000400000000000000" pitchFamily="2" charset="-78"/>
              </a:rPr>
              <a:t>(ﺑﯿﻤﺎر اﻓﮑﺎر ﺟﺪي و ﻃﺮح و ﻧﻘﺸﻪ ﺑﺮاي اﻗﺪام ﺑﻪ ﺧﻮدﮐﺸﯽ دارد، ﺑﺮاي ﻣﺜﺎل ﻣﯽ ﮔﻮﯾﺪ در ﻣﻮرد ﮐﺸﺘﻦ ﺧﻮدم ﻓﮑﺮ ﻣﯽ ﮐﻨﻢ، دوﺳﺖ دارم ﺧﻮدم را وﺳﻂ ﺟﺎده ﺑﯿﻨﺪازم)</a:t>
            </a:r>
            <a:endParaRPr lang="en-US" dirty="0">
              <a:cs typeface="B Nazanin" panose="00000400000000000000" pitchFamily="2" charset="-78"/>
            </a:endParaRPr>
          </a:p>
          <a:p>
            <a:pPr marL="45720" indent="0" algn="ctr">
              <a:buNone/>
            </a:pPr>
            <a:r>
              <a:rPr lang="fa-IR" b="1" dirty="0" smtClean="0">
                <a:cs typeface="B Nazanin" panose="00000400000000000000" pitchFamily="2" charset="-78"/>
              </a:rPr>
              <a:t>ﻃﺮح </a:t>
            </a:r>
            <a:r>
              <a:rPr lang="fa-IR" b="1" dirty="0">
                <a:cs typeface="B Nazanin" panose="00000400000000000000" pitchFamily="2" charset="-78"/>
              </a:rPr>
              <a:t>و ﻧﻘﺸﻪ دﻗﯿﻖ و ﻫﻤﺮاه ﺑﺎ ﺟﺰﺋﯿﺎت =</a:t>
            </a:r>
            <a:r>
              <a:rPr lang="fa-IR" b="1" dirty="0" smtClean="0">
                <a:cs typeface="B Nazanin" panose="00000400000000000000" pitchFamily="2" charset="-78"/>
              </a:rPr>
              <a:t> ﺧﻄﺮ </a:t>
            </a:r>
            <a:r>
              <a:rPr lang="fa-IR" b="1" dirty="0">
                <a:cs typeface="B Nazanin" panose="00000400000000000000" pitchFamily="2" charset="-78"/>
              </a:rPr>
              <a:t>ﺑﺎﻻﺗﺮ </a:t>
            </a:r>
            <a:endParaRPr lang="en-US" dirty="0">
              <a:cs typeface="B Nazanin" panose="00000400000000000000" pitchFamily="2" charset="-78"/>
            </a:endParaRPr>
          </a:p>
        </p:txBody>
      </p:sp>
    </p:spTree>
    <p:extLst>
      <p:ext uri="{BB962C8B-B14F-4D97-AF65-F5344CB8AC3E}">
        <p14:creationId xmlns:p14="http://schemas.microsoft.com/office/powerpoint/2010/main" val="422197292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51520" y="731520"/>
            <a:ext cx="8424936" cy="5865832"/>
          </a:xfrm>
        </p:spPr>
        <p:txBody>
          <a:bodyPr>
            <a:normAutofit/>
          </a:bodyPr>
          <a:lstStyle/>
          <a:p>
            <a:pPr marL="45720" indent="0">
              <a:buNone/>
            </a:pPr>
            <a:r>
              <a:rPr lang="fa-IR" b="1" dirty="0">
                <a:cs typeface="B Titr" panose="00000700000000000000" pitchFamily="2" charset="-78"/>
              </a:rPr>
              <a:t>3</a:t>
            </a:r>
            <a:r>
              <a:rPr lang="fa-IR" b="1" dirty="0" smtClean="0">
                <a:cs typeface="B Titr" panose="00000700000000000000" pitchFamily="2" charset="-78"/>
              </a:rPr>
              <a:t> </a:t>
            </a:r>
            <a:r>
              <a:rPr lang="fa-IR" b="1" dirty="0">
                <a:cs typeface="B Titr" panose="00000700000000000000" pitchFamily="2" charset="-78"/>
              </a:rPr>
              <a:t>) ارزﯾﺎﺑﯽ ﻗﺼﺪ ﺧﻮدﮐﺸﯽ-   آﯾﺎ ﻗﺼﺪ ﺧﻮدﮐﺸﯽ وﺟﻮد دارد؟</a:t>
            </a:r>
            <a:r>
              <a:rPr lang="fa-IR" b="1" dirty="0"/>
              <a:t> </a:t>
            </a:r>
            <a:endParaRPr lang="fa-IR" b="1" dirty="0" smtClean="0"/>
          </a:p>
          <a:p>
            <a:pPr marL="45720" indent="0">
              <a:buNone/>
            </a:pPr>
            <a:r>
              <a:rPr lang="fa-IR" b="1" dirty="0" smtClean="0"/>
              <a:t>  </a:t>
            </a:r>
            <a:endParaRPr lang="en-US" dirty="0"/>
          </a:p>
          <a:p>
            <a:pPr lvl="0">
              <a:buFont typeface="Wingdings" panose="05000000000000000000" pitchFamily="2" charset="2"/>
              <a:buChar char="ü"/>
            </a:pPr>
            <a:r>
              <a:rPr lang="fa-IR" dirty="0" smtClean="0">
                <a:cs typeface="B Nazanin" panose="00000400000000000000" pitchFamily="2" charset="-78"/>
              </a:rPr>
              <a:t>آﯾﺎ </a:t>
            </a:r>
            <a:r>
              <a:rPr lang="fa-IR" dirty="0">
                <a:cs typeface="B Nazanin" panose="00000400000000000000" pitchFamily="2" charset="-78"/>
              </a:rPr>
              <a:t>ﻫﯿﭻ ﻗﺼﺪي ﺑﺮاي ﻋﻤﻞ ﮐﺮدن ﺑﻪ اﻓﮑﺎرت را داري؟ </a:t>
            </a:r>
          </a:p>
          <a:p>
            <a:pPr lvl="0">
              <a:buFont typeface="Wingdings" panose="05000000000000000000" pitchFamily="2" charset="2"/>
              <a:buChar char="ü"/>
            </a:pPr>
            <a:r>
              <a:rPr lang="fa-IR" dirty="0" smtClean="0">
                <a:cs typeface="B Nazanin" panose="00000400000000000000" pitchFamily="2" charset="-78"/>
              </a:rPr>
              <a:t> </a:t>
            </a:r>
            <a:r>
              <a:rPr lang="fa-IR" dirty="0">
                <a:cs typeface="B Nazanin" panose="00000400000000000000" pitchFamily="2" charset="-78"/>
              </a:rPr>
              <a:t>ﮔﻔﺘﯽ دوﺳﺖ داري ﺑﻤﯿﺮي و ﺣﺘﯽ ﺑﻪ ﺧﻮردن ﻗﺮص ﻓﮑﺮ ﮐﺮده اي، وﻟﯽ آﯾﺎ ﻗﺼﺪ اﻧﺠﺎم اﯾﻦ ﮐﺎر را داري؟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 اﯾﻦ ﻗﺼﺪ ﭼﻘﺪر ﻗﻮي اﺳﺖ؟ </a:t>
            </a:r>
            <a:endParaRPr lang="fa-IR" dirty="0" smtClean="0">
              <a:cs typeface="B Nazanin" panose="00000400000000000000" pitchFamily="2" charset="-78"/>
            </a:endParaRPr>
          </a:p>
          <a:p>
            <a:pPr marL="45720" lvl="0" indent="0">
              <a:buNone/>
            </a:pPr>
            <a:endParaRPr lang="en-US" dirty="0">
              <a:cs typeface="B Nazanin" panose="00000400000000000000" pitchFamily="2" charset="-78"/>
            </a:endParaRPr>
          </a:p>
          <a:p>
            <a:pPr marL="45720" indent="0">
              <a:buNone/>
            </a:pPr>
            <a:r>
              <a:rPr lang="fa-IR" b="1" dirty="0">
                <a:cs typeface="B Nazanin" panose="00000400000000000000" pitchFamily="2" charset="-78"/>
              </a:rPr>
              <a:t> ﻋﺪم وﺟﻮد ﻗﺼﺪ ﻣﺸﺨﺺ  = ﺧﻄﺮ </a:t>
            </a:r>
            <a:r>
              <a:rPr lang="fa-IR" b="1" dirty="0" smtClean="0">
                <a:cs typeface="B Nazanin" panose="00000400000000000000" pitchFamily="2" charset="-78"/>
              </a:rPr>
              <a:t>ﭘﺎﯾﯿﻦ : </a:t>
            </a:r>
            <a:r>
              <a:rPr lang="fa-IR" dirty="0">
                <a:cs typeface="B Nazanin" panose="00000400000000000000" pitchFamily="2" charset="-78"/>
              </a:rPr>
              <a:t>(ﻣﺮاﺟﻊ،اﻓﮑﺎر و ﺧﯿﺎﻻﺗﯽ در ﻣﻮرد ﻃﺮح و ﻧﻘﺸﻪ ﺧﻮدﮐﺸﯽ وﺟﻮد دارد  وﻟﯽ ﻣﻄﻠﻘﺎ ﻗﺼﺪي ﺑﺮاي ﻋﻤﻠﯽ ﮐﺮدن ﻃﺮح ﺧﻮد ﻧﺪارد .ﻣﺜﻼ ﻣﯽ ﮔﻮﯾﺪ آه، ﻧﻪ، ﻣﻦ ﻫﯿﭻ وﻗﺖ ﺑﻪ آن ﻓﮑﺮ ﻧﻤﯽ ﮐﻨﻢ ﻣﻦ ﺑﭽﻪ دارم ). درواﻗﻊ، ﺧﯿﺎل ﭘﺮدازي در ﻣﻮرد ﺧﻮدﮐﺸﯽ ﻣﯽ ﺗﻮاﻧﺪ راﻫﯽ ﺑﺮاي ﺗﺴﮑﯿﻦ ﺗﻨﺶ و ﻧﺎراﺣﺘﯽ ﺑﺎﺷﺪ ﭼﻮن ﻣﯽ داﻧﺪ ﻫﺮ وﻗﺖ ﺑﺨﻮاﻫﺪ ﻣﯽ ﺗﻮاﻧﺪ از آن ﺑﯿﺮون ﺑﯿﺎﯾﺪ.</a:t>
            </a:r>
            <a:endParaRPr lang="en-US" dirty="0">
              <a:cs typeface="B Nazanin" panose="00000400000000000000" pitchFamily="2" charset="-78"/>
            </a:endParaRPr>
          </a:p>
          <a:p>
            <a:pPr marL="45720" indent="0">
              <a:buNone/>
            </a:pPr>
            <a:r>
              <a:rPr lang="fa-IR" b="1" dirty="0">
                <a:cs typeface="B Nazanin" panose="00000400000000000000" pitchFamily="2" charset="-78"/>
              </a:rPr>
              <a:t>وﺟﻮد ﻗﺼﺪ ﺧﺎص =ﺧﻄﺮ ﺑﺎﻻ </a:t>
            </a:r>
            <a:r>
              <a:rPr lang="fa-IR" b="1" dirty="0" smtClean="0">
                <a:cs typeface="B Nazanin" panose="00000400000000000000" pitchFamily="2" charset="-78"/>
              </a:rPr>
              <a:t> : ( </a:t>
            </a:r>
            <a:r>
              <a:rPr lang="fa-IR" dirty="0">
                <a:cs typeface="B Nazanin" panose="00000400000000000000" pitchFamily="2" charset="-78"/>
              </a:rPr>
              <a:t>ﺑﯿﺎن ﻗﺼﺪ ﺧﺎص ﺑﺮاي ﭘﺎﯾﺎن دادن ﺑﻪ زﻧﺪﮔﯽ ﻣﺜﻼ ﻣﺮاﺟﻊ ﻣﯽ ﮔﻮﯾﺪ ﻗﺼﺪ دارم ﺑﻪ  ﻣﺤﺾاﯾﻨﮑﻪ ﺑﭽﻪ ام از آب و ﮔﻞ درﺑﯿﺎﯾﺪ، ﺧﻮدﮐﺸﯽ ﮐﻨﻢ).</a:t>
            </a:r>
            <a:endParaRPr lang="en-US" dirty="0">
              <a:cs typeface="B Nazanin" panose="00000400000000000000" pitchFamily="2" charset="-78"/>
            </a:endParaRPr>
          </a:p>
        </p:txBody>
      </p:sp>
    </p:spTree>
    <p:extLst>
      <p:ext uri="{BB962C8B-B14F-4D97-AF65-F5344CB8AC3E}">
        <p14:creationId xmlns:p14="http://schemas.microsoft.com/office/powerpoint/2010/main" val="177470735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9" y="548680"/>
            <a:ext cx="7622232" cy="5472608"/>
          </a:xfrm>
        </p:spPr>
        <p:txBody>
          <a:bodyPr/>
          <a:lstStyle/>
          <a:p>
            <a:pPr marL="0" indent="0" algn="justLow">
              <a:buNone/>
            </a:pPr>
            <a:r>
              <a:rPr lang="fa-IR" sz="3200" dirty="0">
                <a:effectLst/>
                <a:cs typeface="B Nazanin" panose="00000400000000000000" pitchFamily="2" charset="-78"/>
              </a:rPr>
              <a:t>علاوه براین، خودکشی فقط از دست رفتن و مرگ یک فرد نیست بلکه یک تراژدي براي والدین، همسر و فرزندان و سایر اعضاي خانواده و دوستان است که ممکن است زندگی آنها را از جنبه هاي مختلف روان شناختی، اجتماعی و اقتصادي </a:t>
            </a:r>
            <a:r>
              <a:rPr lang="fa-IR" sz="3200" dirty="0" smtClean="0">
                <a:effectLst/>
                <a:cs typeface="B Nazanin" panose="00000400000000000000" pitchFamily="2" charset="-78"/>
              </a:rPr>
              <a:t>تحت تاثیر </a:t>
            </a:r>
            <a:r>
              <a:rPr lang="fa-IR" sz="3200" dirty="0">
                <a:effectLst/>
                <a:cs typeface="B Nazanin" panose="00000400000000000000" pitchFamily="2" charset="-78"/>
              </a:rPr>
              <a:t>قرار دهد.</a:t>
            </a:r>
            <a:r>
              <a:rPr lang="en-US" sz="3200" dirty="0">
                <a:effectLst/>
                <a:cs typeface="B Nazanin" panose="00000400000000000000" pitchFamily="2" charset="-78"/>
              </a:rPr>
              <a:t/>
            </a:r>
            <a:br>
              <a:rPr lang="en-US" sz="3200" dirty="0">
                <a:effectLst/>
                <a:cs typeface="B Nazanin" panose="00000400000000000000" pitchFamily="2" charset="-78"/>
              </a:rPr>
            </a:br>
            <a:r>
              <a:rPr lang="en-US" sz="3200" dirty="0">
                <a:effectLst/>
                <a:cs typeface="B Nazanin" panose="00000400000000000000" pitchFamily="2" charset="-78"/>
              </a:rPr>
              <a:t/>
            </a:r>
            <a:br>
              <a:rPr lang="en-US" sz="3200" dirty="0">
                <a:effectLst/>
                <a:cs typeface="B Nazanin" panose="00000400000000000000" pitchFamily="2" charset="-78"/>
              </a:rPr>
            </a:br>
            <a:r>
              <a:rPr lang="fa-IR" sz="3200" dirty="0">
                <a:effectLst/>
                <a:cs typeface="B Nazanin" panose="00000400000000000000" pitchFamily="2" charset="-78"/>
              </a:rPr>
              <a:t>اگرچه نرخ خودکشی در کشورهاي مختلف متفاوت است ولی به طور کلی آمارها نشان می دهد میزان خودکشی در 50 سال اخیر 60 درصد افزایش یافته است.</a:t>
            </a:r>
            <a:endParaRPr lang="fa-IR" sz="3200" dirty="0"/>
          </a:p>
        </p:txBody>
      </p:sp>
    </p:spTree>
    <p:extLst>
      <p:ext uri="{BB962C8B-B14F-4D97-AF65-F5344CB8AC3E}">
        <p14:creationId xmlns:p14="http://schemas.microsoft.com/office/powerpoint/2010/main" val="399710375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51520" y="548680"/>
            <a:ext cx="8352928" cy="5904656"/>
          </a:xfrm>
        </p:spPr>
        <p:txBody>
          <a:bodyPr>
            <a:normAutofit/>
          </a:bodyPr>
          <a:lstStyle/>
          <a:p>
            <a:pPr marL="45720" indent="0">
              <a:buNone/>
            </a:pPr>
            <a:r>
              <a:rPr lang="fa-IR" dirty="0" smtClean="0">
                <a:cs typeface="B Titr" panose="00000700000000000000" pitchFamily="2" charset="-78"/>
              </a:rPr>
              <a:t>4 ) </a:t>
            </a:r>
            <a:r>
              <a:rPr lang="fa-IR" b="1" dirty="0" smtClean="0">
                <a:cs typeface="B Titr" panose="00000700000000000000" pitchFamily="2" charset="-78"/>
              </a:rPr>
              <a:t>ارزﯾﺎﺑﯽ </a:t>
            </a:r>
            <a:r>
              <a:rPr lang="fa-IR" b="1" dirty="0">
                <a:cs typeface="B Titr" panose="00000700000000000000" pitchFamily="2" charset="-78"/>
              </a:rPr>
              <a:t>اﺣﺘﻤﺎل ﻋﻤﻠﯽ ﮐﺮدن ﻧﻘﺸﻪ ﺧﻮدﮐﺸﯽ و ﻣﺮگ ﺑﺎر ﺑﻮدن آن</a:t>
            </a:r>
            <a:r>
              <a:rPr lang="fa-IR" dirty="0">
                <a:cs typeface="B Titr" panose="00000700000000000000" pitchFamily="2" charset="-78"/>
              </a:rPr>
              <a:t> </a:t>
            </a:r>
            <a:endParaRPr lang="fa-IR" dirty="0" smtClean="0">
              <a:cs typeface="B Titr" panose="00000700000000000000" pitchFamily="2" charset="-78"/>
            </a:endParaRPr>
          </a:p>
          <a:p>
            <a:pPr marL="45720" indent="0">
              <a:buNone/>
            </a:pPr>
            <a:endParaRPr lang="fa-IR" dirty="0" smtClean="0">
              <a:cs typeface="B Titr" panose="00000700000000000000" pitchFamily="2" charset="-78"/>
            </a:endParaRPr>
          </a:p>
          <a:p>
            <a:pPr marL="45720" indent="0">
              <a:buNone/>
            </a:pPr>
            <a:r>
              <a:rPr lang="fa-IR" dirty="0" smtClean="0">
                <a:cs typeface="B Nazanin" panose="00000400000000000000" pitchFamily="2" charset="-78"/>
              </a:rPr>
              <a:t>ﺑﺎ </a:t>
            </a:r>
            <a:r>
              <a:rPr lang="fa-IR" dirty="0">
                <a:cs typeface="B Nazanin" panose="00000400000000000000" pitchFamily="2" charset="-78"/>
              </a:rPr>
              <a:t>اﺳﺘﻔﺎده از ﺳﻮاﻻت زﯾﺮ اﺣﺘﻤﺎل 4 اﺟﺮاي ﻧﻘﺸﻪ ﺧﻮدﮐﺸﯽ و ﮐﺸﻨﺪه ﺑﻮدن آن را ارزﯾﺎﺑﯽ ﮐﻨﯿﺪ:   </a:t>
            </a:r>
            <a:endParaRPr lang="en-US" dirty="0">
              <a:cs typeface="B Nazanin" panose="00000400000000000000" pitchFamily="2" charset="-78"/>
            </a:endParaRPr>
          </a:p>
          <a:p>
            <a:pPr marL="45720" lvl="0" indent="0">
              <a:buNone/>
            </a:pPr>
            <a:r>
              <a:rPr lang="fa-IR" dirty="0">
                <a:cs typeface="B Nazanin" panose="00000400000000000000" pitchFamily="2" charset="-78"/>
              </a:rPr>
              <a:t>آﯾﺎ زﻣﺎن و ﻣﮑﺎن ﺧﺎﺻﯽ را ﺑﺮاي ﻋﻤﻠﯽ ﮐﺮدن ﻧﻘﺸﻪ ات اﻧﺘﺨﺎب ﮐﺮده اي؟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ﮐﯽ وﮐﺠﺎ ﻣﯽ ﺧﻮاﻫﯽ اﯾﻦ ﮐﺎر را اﻧﺠﺎم دﻫﯽ؟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آﯾﺎ ﺑﯿﻤﺎر ﻣﻘﺪﻣﺎت ﮐﺎر را ﻓﺮاﻫﻢ ﮐﺮده اﺳﺖ؟ آﯾﺎ وﺳﺎﯾﻞ ﻻزم ﺑﺮاي ﻋﻤﻠﯽ ﮐﺮدن ﻧﻘﺸﻪ ات را داري؟ </a:t>
            </a:r>
            <a:r>
              <a:rPr lang="fa-IR" dirty="0" smtClean="0">
                <a:cs typeface="B Nazanin" panose="00000400000000000000" pitchFamily="2" charset="-78"/>
              </a:rPr>
              <a:t> </a:t>
            </a:r>
          </a:p>
          <a:p>
            <a:pPr lvl="0">
              <a:buFont typeface="Wingdings" panose="05000000000000000000" pitchFamily="2" charset="2"/>
              <a:buChar char="ü"/>
            </a:pPr>
            <a:r>
              <a:rPr lang="fa-IR" dirty="0" smtClean="0">
                <a:cs typeface="B Nazanin" panose="00000400000000000000" pitchFamily="2" charset="-78"/>
              </a:rPr>
              <a:t>آﯾﺎ </a:t>
            </a:r>
            <a:r>
              <a:rPr lang="fa-IR" dirty="0">
                <a:cs typeface="B Nazanin" panose="00000400000000000000" pitchFamily="2" charset="-78"/>
              </a:rPr>
              <a:t>ﺑﻪ آﻧﻬﺎ  دﺳﺘﺮﺳﯽ داري</a:t>
            </a:r>
            <a:r>
              <a:rPr lang="fa-IR" dirty="0" smtClean="0">
                <a:cs typeface="B Nazanin" panose="00000400000000000000" pitchFamily="2" charset="-78"/>
              </a:rPr>
              <a:t>؟   </a:t>
            </a:r>
            <a:r>
              <a:rPr lang="fa-IR" dirty="0">
                <a:cs typeface="B Nazanin" panose="00000400000000000000" pitchFamily="2" charset="-78"/>
              </a:rPr>
              <a:t>ﭼﻪ ﻗﺮص ﻫﺎﯾﯽ داري</a:t>
            </a:r>
            <a:r>
              <a:rPr lang="fa-IR" dirty="0" smtClean="0">
                <a:cs typeface="B Nazanin" panose="00000400000000000000" pitchFamily="2" charset="-78"/>
              </a:rPr>
              <a:t>؟   </a:t>
            </a:r>
            <a:r>
              <a:rPr lang="fa-IR" dirty="0">
                <a:cs typeface="B Nazanin" panose="00000400000000000000" pitchFamily="2" charset="-78"/>
              </a:rPr>
              <a:t>دﻗﯿﻘﺎ اﺳﻠﺤﻪ را از ﮐﭽﺎ ﻣﯽ ﺧﻮاﻫﯽ ﺗﻬﯿﻪ ﮐﻨﯽ؟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ﻃﺮح  و ﻧﻘﺸﻪ ﺧﻮدﮐﺸﯽ ﭼﻘﺪر ﮐﺸﻨﺪه اﺳﺖ؟ روﺷﯽ ﮐﻪ ﺑﯿﻤﺎر ﻗﺼﺪ دارد ﺑﺎ آن ﺧﻮدﮐﺸﯽ ﮐﻨﺪ، ﭼﻘﺪر ﻣﺮگ ﺑﺎر اﺳﺖ؟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آﯾﺎ ﮐﺎرﻫﺎﯾﺶ را رﺗﻖ و ﻓﺘﻖ ﮐﺮده اﺳﺖ؟ آﯾﺎ ﯾﺎدداﺷﺖ و ﯾﺎ وﺻﯿﺖ ﻧﺎﻣﻪ ﻧﻮﺷﺘﻪ اﺳﺖ؟ ﺑﺎ دﯾﮕﺮان ﺗﺴﻮﯾﻪ ﺣﺴﺎب ﮐﺮده؟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ﺗﮑﻠﯿﻒ اﻣﻮاﻟﺶ را روﺷﻦ ﮐﺮده و ...؟ </a:t>
            </a:r>
            <a:endParaRPr lang="en-US" dirty="0">
              <a:cs typeface="B Nazanin" panose="00000400000000000000" pitchFamily="2" charset="-78"/>
            </a:endParaRPr>
          </a:p>
          <a:p>
            <a:pPr marL="45720" indent="0" algn="ctr">
              <a:buNone/>
            </a:pPr>
            <a:r>
              <a:rPr lang="fa-IR" b="1" dirty="0">
                <a:cs typeface="B Nazanin" panose="00000400000000000000" pitchFamily="2" charset="-78"/>
              </a:rPr>
              <a:t>ﮐﺸﻨﺪه ﺑﻮدن ﺑﯿﺸﺘﺮ، دﺳﺘﺮﺳﯽ ﺑﻪ وﺳﺎﯾﻞ، ﻓﺮاﻫﻢ ﮐﺮدن ﻣﻘﺪﻣﺎت =رﯾﺴﮏ ﺑﺎﻻﺗﺮ</a:t>
            </a:r>
            <a:endParaRPr lang="en-US" dirty="0">
              <a:cs typeface="B Nazanin" panose="00000400000000000000" pitchFamily="2" charset="-78"/>
            </a:endParaRPr>
          </a:p>
        </p:txBody>
      </p:sp>
    </p:spTree>
    <p:extLst>
      <p:ext uri="{BB962C8B-B14F-4D97-AF65-F5344CB8AC3E}">
        <p14:creationId xmlns:p14="http://schemas.microsoft.com/office/powerpoint/2010/main" val="160481315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79512" y="332656"/>
            <a:ext cx="8640960" cy="6336704"/>
          </a:xfrm>
        </p:spPr>
        <p:txBody>
          <a:bodyPr>
            <a:normAutofit fontScale="85000" lnSpcReduction="10000"/>
          </a:bodyPr>
          <a:lstStyle/>
          <a:p>
            <a:pPr marL="45720" indent="0">
              <a:buNone/>
            </a:pPr>
            <a:r>
              <a:rPr lang="fa-IR" sz="2600" b="1" dirty="0" smtClean="0">
                <a:cs typeface="B Titr" panose="00000700000000000000" pitchFamily="2" charset="-78"/>
              </a:rPr>
              <a:t>ﮔﺎم </a:t>
            </a:r>
            <a:r>
              <a:rPr lang="fa-IR" sz="2600" b="1" dirty="0">
                <a:cs typeface="B Titr" panose="00000700000000000000" pitchFamily="2" charset="-78"/>
              </a:rPr>
              <a:t>دوم - ارزﯾﺎﺑﯽ اﻗﺪاﻣﺎت ﻗﺒﻠﯽ ﺑﺮاي ﺧﻮدﮐﺸﯽ  </a:t>
            </a:r>
            <a:endParaRPr lang="fa-IR" sz="2600" b="1" dirty="0" smtClean="0">
              <a:cs typeface="B Titr" panose="00000700000000000000" pitchFamily="2" charset="-78"/>
            </a:endParaRPr>
          </a:p>
          <a:p>
            <a:pPr marL="45720" indent="0">
              <a:buNone/>
            </a:pPr>
            <a:endParaRPr lang="en-US" sz="2300" dirty="0">
              <a:cs typeface="B Nazanin" panose="00000400000000000000" pitchFamily="2" charset="-78"/>
            </a:endParaRPr>
          </a:p>
          <a:p>
            <a:pPr marL="45720" indent="0">
              <a:buNone/>
            </a:pPr>
            <a:r>
              <a:rPr lang="fa-IR" sz="2600" dirty="0" smtClean="0">
                <a:cs typeface="B Nazanin" panose="00000400000000000000" pitchFamily="2" charset="-78"/>
              </a:rPr>
              <a:t>وﺟﻮد </a:t>
            </a:r>
            <a:r>
              <a:rPr lang="fa-IR" sz="2600" dirty="0">
                <a:cs typeface="B Nazanin" panose="00000400000000000000" pitchFamily="2" charset="-78"/>
              </a:rPr>
              <a:t>اﻗﺪام ﻫﺎي ﻗﺒﻠﯽ ﺑﻪ ﺧﻮدﮐﺸﯽ و ﺟﺰﺋﯿﺎت آن را ﺑﺎ اﺳﺘﻔﺎده از ﺳﻮاﻻت زﯾﺮ ارزﯾﺎﺑﯽ ﮐﻨﯿﺪ .ﺑﻪ ﻃﻮر ﮐﻠﯽ وﺟﻮد ﺳﺎﺑﻘﻪ اﻗﺪام ﻗﺒﻠﯽ ﺑﻪ ﺧﻮدﮐﺸﯽ ﺑﻮﯾﮋه در ﺳﺎل ﮔﺬﺷﺘﻪ ﺑﺎ ﺧﻄﺮ  ﺑﺎﻻﺗﺮ ﺧﻮدﮐﺸﯽ ﻫﻤﺮاه اﺳﺖ </a:t>
            </a:r>
            <a:r>
              <a:rPr lang="fa-IR" sz="2600" dirty="0" smtClean="0">
                <a:cs typeface="B Nazanin" panose="00000400000000000000" pitchFamily="2" charset="-78"/>
              </a:rPr>
              <a:t>.</a:t>
            </a:r>
          </a:p>
          <a:p>
            <a:pPr marL="45720" indent="0">
              <a:buNone/>
            </a:pPr>
            <a:endParaRPr lang="en-US" sz="2600" dirty="0">
              <a:cs typeface="B Nazanin" panose="00000400000000000000" pitchFamily="2" charset="-78"/>
            </a:endParaRPr>
          </a:p>
          <a:p>
            <a:pPr marL="45720" lvl="0" indent="0">
              <a:buNone/>
            </a:pPr>
            <a:r>
              <a:rPr lang="fa-IR" sz="2600" b="1" dirty="0" smtClean="0">
                <a:cs typeface="B Nazanin" panose="00000400000000000000" pitchFamily="2" charset="-78"/>
              </a:rPr>
              <a:t>1 )  ارزﯾﺎﺑﯽ </a:t>
            </a:r>
            <a:r>
              <a:rPr lang="fa-IR" sz="2600" b="1" dirty="0">
                <a:cs typeface="B Nazanin" panose="00000400000000000000" pitchFamily="2" charset="-78"/>
              </a:rPr>
              <a:t>اﻗﺪاﻣﺎت ﻗﺒﻠﯽ ﺑﺮاي ﺧﻮدﮐﺸﯽ و ﻋﻮاﻣﻞ ﺑﺮاﻧﮕﯿﺰان آن </a:t>
            </a:r>
            <a:endParaRPr lang="en-US" sz="2600" b="1" dirty="0">
              <a:cs typeface="B Nazanin" panose="00000400000000000000" pitchFamily="2" charset="-78"/>
            </a:endParaRPr>
          </a:p>
          <a:p>
            <a:pPr marL="45720" lvl="0" indent="0">
              <a:buNone/>
            </a:pPr>
            <a:r>
              <a:rPr lang="fa-IR" sz="2400" dirty="0">
                <a:cs typeface="B Nazanin" panose="00000400000000000000" pitchFamily="2" charset="-78"/>
              </a:rPr>
              <a:t>آﯾﺎ ﺗﺎ ﺑﺤﺎل اﻗﺪام ﺑﻪ ﺧﻮدﮐﺸﯽ ﮐﺮده اي؟ </a:t>
            </a:r>
            <a:endParaRPr lang="en-US" sz="2400" dirty="0">
              <a:cs typeface="B Nazanin" panose="00000400000000000000" pitchFamily="2" charset="-78"/>
            </a:endParaRPr>
          </a:p>
          <a:p>
            <a:pPr marL="45720" lvl="0" indent="0">
              <a:buNone/>
            </a:pPr>
            <a:r>
              <a:rPr lang="fa-IR" sz="2400" dirty="0">
                <a:cs typeface="B Nazanin" panose="00000400000000000000" pitchFamily="2" charset="-78"/>
              </a:rPr>
              <a:t>در ﻣﻮرد ﺳﺎﯾﺮ ﻣﻮاردي ﺑﮕﻮ ﮐﻪ ﺑﻪ ﺷﮑﻞ ﺟﺪي ﺑﻪ ﺧﻮدﮐﺸﯽ ﻓﮑﺮ ﮐﺮدي ﯾﺎ اﻗﺪام ﺑﻪ آن ﮐﺮدي؟ </a:t>
            </a:r>
            <a:endParaRPr lang="en-US" sz="2400" dirty="0">
              <a:cs typeface="B Nazanin" panose="00000400000000000000" pitchFamily="2" charset="-78"/>
            </a:endParaRPr>
          </a:p>
          <a:p>
            <a:pPr marL="45720" lvl="0" indent="0">
              <a:buNone/>
            </a:pPr>
            <a:r>
              <a:rPr lang="fa-IR" sz="2400" dirty="0">
                <a:cs typeface="B Nazanin" panose="00000400000000000000" pitchFamily="2" charset="-78"/>
              </a:rPr>
              <a:t>در ﮔﺬﺷﺘﻪ ﭼﻪ ﺣﻮادﺛﯽ ﻣﻨﺠﺮ ﺷﺪ ﮐﻪ اﻗﺪام ﺑﻪ ﺧﻮدﮐﺸﯽ ﮐﻨﯽ؟ </a:t>
            </a:r>
            <a:endParaRPr lang="en-US" sz="2400" dirty="0">
              <a:cs typeface="B Nazanin" panose="00000400000000000000" pitchFamily="2" charset="-78"/>
            </a:endParaRPr>
          </a:p>
          <a:p>
            <a:pPr marL="45720" indent="0">
              <a:buNone/>
            </a:pPr>
            <a:r>
              <a:rPr lang="fa-IR" sz="2400" b="1" dirty="0">
                <a:cs typeface="B Nazanin" panose="00000400000000000000" pitchFamily="2" charset="-78"/>
              </a:rPr>
              <a:t> </a:t>
            </a:r>
            <a:endParaRPr lang="en-US" sz="2400" b="1" dirty="0">
              <a:cs typeface="B Nazanin" panose="00000400000000000000" pitchFamily="2" charset="-78"/>
            </a:endParaRPr>
          </a:p>
          <a:p>
            <a:pPr marL="45720" lvl="0" indent="0">
              <a:buNone/>
            </a:pPr>
            <a:r>
              <a:rPr lang="fa-IR" sz="2600" b="1" dirty="0" smtClean="0">
                <a:cs typeface="B Nazanin" panose="00000400000000000000" pitchFamily="2" charset="-78"/>
              </a:rPr>
              <a:t>2)  ﮐﺸﻨﺪه </a:t>
            </a:r>
            <a:r>
              <a:rPr lang="fa-IR" sz="2600" b="1" dirty="0">
                <a:cs typeface="B Nazanin" panose="00000400000000000000" pitchFamily="2" charset="-78"/>
              </a:rPr>
              <a:t>ﺑﻮدن اﻗﺪام  </a:t>
            </a:r>
            <a:endParaRPr lang="fa-IR" sz="2600" b="1" dirty="0" smtClean="0">
              <a:cs typeface="B Nazanin" panose="00000400000000000000" pitchFamily="2" charset="-78"/>
            </a:endParaRPr>
          </a:p>
          <a:p>
            <a:pPr marL="45720" lvl="0" indent="0">
              <a:buNone/>
            </a:pPr>
            <a:r>
              <a:rPr lang="fa-IR" sz="2400" dirty="0" smtClean="0">
                <a:cs typeface="B Nazanin" panose="00000400000000000000" pitchFamily="2" charset="-78"/>
              </a:rPr>
              <a:t>ﮐﺸﻨﺪه </a:t>
            </a:r>
            <a:r>
              <a:rPr lang="fa-IR" sz="2400" dirty="0">
                <a:cs typeface="B Nazanin" panose="00000400000000000000" pitchFamily="2" charset="-78"/>
              </a:rPr>
              <a:t>ﺑﻮدن روش ﻫﺎ را ﺑﺮرﺳﯽ ﮐﻨﯿﺪ .اﺣﺘﻤﺎل ﻧﺠﺎت ﭘﯿﺪاﮐﺮدن ﭼﻘﺪر ﺑﻮد؟  </a:t>
            </a:r>
            <a:endParaRPr lang="fa-IR" sz="2400" dirty="0" smtClean="0">
              <a:cs typeface="B Nazanin" panose="00000400000000000000" pitchFamily="2" charset="-78"/>
            </a:endParaRPr>
          </a:p>
          <a:p>
            <a:pPr marL="45720" lvl="0" indent="0">
              <a:buNone/>
            </a:pPr>
            <a:endParaRPr lang="en-US" sz="2400" dirty="0">
              <a:cs typeface="B Nazanin" panose="00000400000000000000" pitchFamily="2" charset="-78"/>
            </a:endParaRPr>
          </a:p>
          <a:p>
            <a:pPr marL="45720" lvl="0" indent="0">
              <a:buNone/>
            </a:pPr>
            <a:r>
              <a:rPr lang="fa-IR" sz="2600" b="1" dirty="0" smtClean="0">
                <a:cs typeface="B Nazanin" panose="00000400000000000000" pitchFamily="2" charset="-78"/>
              </a:rPr>
              <a:t>3)  ﺗﮑﺎﻧﻪ </a:t>
            </a:r>
            <a:r>
              <a:rPr lang="fa-IR" sz="2600" b="1" dirty="0">
                <a:cs typeface="B Nazanin" panose="00000400000000000000" pitchFamily="2" charset="-78"/>
              </a:rPr>
              <a:t>اي ﺑﻮدن </a:t>
            </a:r>
            <a:endParaRPr lang="en-US" sz="2600" b="1" dirty="0">
              <a:cs typeface="B Nazanin" panose="00000400000000000000" pitchFamily="2" charset="-78"/>
            </a:endParaRPr>
          </a:p>
          <a:p>
            <a:pPr marL="45720" lvl="0" indent="0">
              <a:buNone/>
            </a:pPr>
            <a:r>
              <a:rPr lang="fa-IR" sz="2400" dirty="0">
                <a:cs typeface="B Nazanin" panose="00000400000000000000" pitchFamily="2" charset="-78"/>
              </a:rPr>
              <a:t>آﯾﺎ اﻗﺪام ﺑﻪ ﺧﻮدﮐﺸﯽ در اوج ﺧﺸﻢ اﻧﺠﺎم ﺷﺪه ( ﺗﮑﺎﻧﻪ اي) ﯾﺎ ﺑﻪ دﻗﺖ در ﻣﻮرد آن ﻓﮑﺮ ﺷﺪه ﺑﻮد و روز و زﻣﺎن آن از ﻗﺒﻞ   ﺗﻌﯿﯿﻦ ﺷﺪه ﺑﻮد ؟   (ﺑﺮﻧﺎﻣﻪ رﯾﺰي ﺷﺪه ) ﻫﺪف ﺧﺸﻢ ﭼﻪ ﺑﻮد؟ (ﺻﺪﻣﻪ ﺑﻪ ﺧﻮد ﯾﺎ دﯾﮕﺮان؟ </a:t>
            </a:r>
            <a:r>
              <a:rPr lang="fa-IR" sz="2400" dirty="0" smtClean="0">
                <a:cs typeface="B Nazanin" panose="00000400000000000000" pitchFamily="2" charset="-78"/>
              </a:rPr>
              <a:t>)</a:t>
            </a:r>
            <a:endParaRPr lang="fa-IR" sz="2400" dirty="0">
              <a:cs typeface="B Nazanin" panose="00000400000000000000" pitchFamily="2" charset="-78"/>
            </a:endParaRPr>
          </a:p>
        </p:txBody>
      </p:sp>
    </p:spTree>
    <p:extLst>
      <p:ext uri="{BB962C8B-B14F-4D97-AF65-F5344CB8AC3E}">
        <p14:creationId xmlns:p14="http://schemas.microsoft.com/office/powerpoint/2010/main" val="397000986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539552" y="731520"/>
            <a:ext cx="8064896" cy="5073744"/>
          </a:xfrm>
        </p:spPr>
        <p:txBody>
          <a:bodyPr>
            <a:normAutofit fontScale="92500" lnSpcReduction="20000"/>
          </a:bodyPr>
          <a:lstStyle/>
          <a:p>
            <a:pPr marL="45720" lvl="0" indent="0">
              <a:buNone/>
            </a:pPr>
            <a:r>
              <a:rPr lang="fa-IR" sz="2400" b="1" dirty="0">
                <a:cs typeface="B Nazanin" panose="00000400000000000000" pitchFamily="2" charset="-78"/>
              </a:rPr>
              <a:t>4)   ﻣﺼﺮف ﻣﻮاد </a:t>
            </a:r>
            <a:endParaRPr lang="en-US" sz="2400" b="1" dirty="0">
              <a:cs typeface="B Nazanin" panose="00000400000000000000" pitchFamily="2" charset="-78"/>
            </a:endParaRPr>
          </a:p>
          <a:p>
            <a:pPr marL="45720" lvl="0" indent="0">
              <a:buNone/>
            </a:pPr>
            <a:r>
              <a:rPr lang="fa-IR" sz="2400" dirty="0">
                <a:cs typeface="B Nazanin" panose="00000400000000000000" pitchFamily="2" charset="-78"/>
              </a:rPr>
              <a:t>آﯾﺎ ﺑﯿﻤﺎر در زﻣﺎن اﻗﺪام ﺑﻪ ﺧﻮدﮐﺸﯽ ﺗﺤﺖ ﺗﺎﺛﯿﺮ ﻣﻮاد ﺑﻮده اﺳﺖ؟ </a:t>
            </a:r>
            <a:endParaRPr lang="en-US" sz="2400" dirty="0">
              <a:cs typeface="B Nazanin" panose="00000400000000000000" pitchFamily="2" charset="-78"/>
            </a:endParaRPr>
          </a:p>
          <a:p>
            <a:pPr marL="45720" lvl="0" indent="0">
              <a:buNone/>
            </a:pPr>
            <a:r>
              <a:rPr lang="fa-IR" sz="2400" b="1" dirty="0">
                <a:cs typeface="B Nazanin" panose="00000400000000000000" pitchFamily="2" charset="-78"/>
              </a:rPr>
              <a:t>5) </a:t>
            </a:r>
            <a:r>
              <a:rPr lang="fa-IR" sz="2400" b="1" dirty="0" smtClean="0">
                <a:cs typeface="B Nazanin" panose="00000400000000000000" pitchFamily="2" charset="-78"/>
              </a:rPr>
              <a:t>ﭘﯿﺎﻣﺪ</a:t>
            </a:r>
          </a:p>
          <a:p>
            <a:pPr marL="45720" lvl="0" indent="0">
              <a:buNone/>
            </a:pPr>
            <a:endParaRPr lang="en-US" sz="2400" b="1" dirty="0">
              <a:cs typeface="B Nazanin" panose="00000400000000000000" pitchFamily="2" charset="-78"/>
            </a:endParaRPr>
          </a:p>
          <a:p>
            <a:pPr marL="45720" lvl="0" indent="0">
              <a:buNone/>
            </a:pPr>
            <a:r>
              <a:rPr lang="fa-IR" sz="2400" dirty="0">
                <a:cs typeface="B Nazanin" panose="00000400000000000000" pitchFamily="2" charset="-78"/>
              </a:rPr>
              <a:t>آﯾﺎ ﺑﻌﺪ از اﻗﺪام ﺑﻪ ﺧﻮدﮐﺸﯽ ﻧﯿﺎز ﺑﻪ اﻗﺪاﻣﺎت ﭘﺰﺷﮑﯽ ﺑﻮده؟ ﭼﮕﻮﻧﻪ ﺑﻪ آن دﺳﺘﺮﺳﯽ ﭘﯿﺪا ﮐﺮده اﺳﺖ؟ (ﺑﺮاي ﻣﺜﺎل آﯾﺎ  ﺧﻮد ﻓﺮد ﺑﺮاي درﺧﻮاﺳﺖ ﮐﻤﮏ ﺑﻪ ﮐﺴﯽ ﯾﺎ ﺟﺎﯾﯽ ﺗﻠﻔﻦ زده و ﯾﺎ دﯾﮕﺮان او را ﺑﯽ ﻫﻮش ﭘﯿﺪا ﮐﺮده ﺑﻮدﻧﺪ</a:t>
            </a:r>
            <a:r>
              <a:rPr lang="fa-IR" sz="2400" dirty="0" smtClean="0">
                <a:cs typeface="B Nazanin" panose="00000400000000000000" pitchFamily="2" charset="-78"/>
              </a:rPr>
              <a:t>).</a:t>
            </a:r>
          </a:p>
          <a:p>
            <a:pPr marL="45720" lvl="0" indent="0">
              <a:buNone/>
            </a:pPr>
            <a:endParaRPr lang="fa-IR" sz="2400" dirty="0">
              <a:cs typeface="B Nazanin" panose="00000400000000000000" pitchFamily="2" charset="-78"/>
            </a:endParaRPr>
          </a:p>
          <a:p>
            <a:pPr marL="45720" lvl="0" indent="0">
              <a:buNone/>
            </a:pPr>
            <a:r>
              <a:rPr lang="fa-IR" sz="2400" b="1" dirty="0">
                <a:cs typeface="B Nazanin" panose="00000400000000000000" pitchFamily="2" charset="-78"/>
              </a:rPr>
              <a:t>6)   اﺣﺴﺎس ﻓﺮد در ﻣﻮرد زﻧﺪه ﻣﺎﻧﺪن .</a:t>
            </a:r>
            <a:endParaRPr lang="en-US" sz="2400" b="1" dirty="0">
              <a:cs typeface="B Nazanin" panose="00000400000000000000" pitchFamily="2" charset="-78"/>
            </a:endParaRPr>
          </a:p>
          <a:p>
            <a:pPr marL="45720" lvl="0" indent="0">
              <a:buNone/>
            </a:pPr>
            <a:r>
              <a:rPr lang="fa-IR" sz="2400" dirty="0">
                <a:cs typeface="B Nazanin" panose="00000400000000000000" pitchFamily="2" charset="-78"/>
              </a:rPr>
              <a:t>ﺑﻌﺪ از ﻧﺠﺎت ﭘﯿﺪا ﮐﺮدن ﭼﻪ اﺣﺴﺎﺳﯽ داﺷﺘﯽ؟ اﺣﺴﺎس ﮔﻨﺎه، ﭘﺸﯿﻤﺎﻧﯽ ، ﺧﺠﺎﻟﺖ، ﺳﺮزﻧﺶ ﺧﻮد، ﺳﺮﺧﻮردﮔﯽ( ﺑﺮاي  ﻣﺜﺎل ﺣﺘﯽ اﯾﻦ ﮐﺎر را ﻫﻢ ﻧﺘﻮﻧﺴﺘﻢ درﺳﺖ اﻧﺠﺎم ﺑﺪم).</a:t>
            </a:r>
          </a:p>
          <a:p>
            <a:pPr marL="45720" indent="0">
              <a:buNone/>
            </a:pPr>
            <a:endParaRPr lang="fa-IR" sz="2400" dirty="0">
              <a:cs typeface="B Nazanin" panose="00000400000000000000" pitchFamily="2" charset="-78"/>
            </a:endParaRPr>
          </a:p>
          <a:p>
            <a:pPr marL="45720" indent="0" algn="ctr">
              <a:buNone/>
            </a:pPr>
            <a:r>
              <a:rPr lang="en-US" sz="2400" b="1" dirty="0">
                <a:cs typeface="B Nazanin" panose="00000400000000000000" pitchFamily="2" charset="-78"/>
              </a:rPr>
              <a:t> </a:t>
            </a:r>
            <a:r>
              <a:rPr lang="fa-IR" sz="2400" b="1" dirty="0">
                <a:cs typeface="B Nazanin" panose="00000400000000000000" pitchFamily="2" charset="-78"/>
              </a:rPr>
              <a:t>اﺣﺴﺎس ﮔﻨﺎه و ﭘﺸﯿﻤﺎﻧﯽ =ﺧﻄﺮ ﭘﺎﯾﯿﻦ </a:t>
            </a:r>
            <a:endParaRPr lang="en-US" sz="2400" b="1" dirty="0">
              <a:cs typeface="B Nazanin" panose="00000400000000000000" pitchFamily="2" charset="-78"/>
            </a:endParaRPr>
          </a:p>
          <a:p>
            <a:pPr marL="45720" indent="0" algn="ctr">
              <a:buNone/>
            </a:pPr>
            <a:r>
              <a:rPr lang="fa-IR" sz="2400" b="1" dirty="0">
                <a:cs typeface="B Nazanin" panose="00000400000000000000" pitchFamily="2" charset="-78"/>
              </a:rPr>
              <a:t>ﺳﺮﺧﻮردﮔﯽ، ﺳﺮزﻧﺶ ﺧﻮد = ﺧﻄﺮ ﺑﺎﻻﺗﺮ   </a:t>
            </a:r>
            <a:endParaRPr lang="en-US" sz="2400" b="1" dirty="0">
              <a:cs typeface="B Nazanin" panose="00000400000000000000" pitchFamily="2" charset="-78"/>
            </a:endParaRPr>
          </a:p>
          <a:p>
            <a:pPr marL="45720" indent="0">
              <a:buNone/>
            </a:pPr>
            <a:endParaRPr lang="en-US" dirty="0"/>
          </a:p>
        </p:txBody>
      </p:sp>
    </p:spTree>
    <p:extLst>
      <p:ext uri="{BB962C8B-B14F-4D97-AF65-F5344CB8AC3E}">
        <p14:creationId xmlns:p14="http://schemas.microsoft.com/office/powerpoint/2010/main" val="4029361549"/>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51520" y="548680"/>
            <a:ext cx="8712968" cy="6120680"/>
          </a:xfrm>
        </p:spPr>
        <p:txBody>
          <a:bodyPr>
            <a:normAutofit/>
          </a:bodyPr>
          <a:lstStyle/>
          <a:p>
            <a:pPr marL="45720" indent="0">
              <a:buNone/>
            </a:pPr>
            <a:r>
              <a:rPr lang="fa-IR" dirty="0" smtClean="0">
                <a:cs typeface="B Titr" panose="00000700000000000000" pitchFamily="2" charset="-78"/>
              </a:rPr>
              <a:t> </a:t>
            </a:r>
            <a:r>
              <a:rPr lang="fa-IR" b="1" dirty="0">
                <a:cs typeface="B Titr" panose="00000700000000000000" pitchFamily="2" charset="-78"/>
              </a:rPr>
              <a:t>ﮔﺎم ﺳﻮم- ارزﯾﺎﺑﯽ ﺗﺎرﯾﺨﭽﻪ روان ﭘﺰﺷﮑﯽ</a:t>
            </a:r>
            <a:r>
              <a:rPr lang="fa-IR" dirty="0">
                <a:cs typeface="B Titr" panose="00000700000000000000" pitchFamily="2" charset="-78"/>
              </a:rPr>
              <a:t> </a:t>
            </a:r>
            <a:endParaRPr lang="fa-IR" dirty="0" smtClean="0">
              <a:cs typeface="B Titr" panose="00000700000000000000" pitchFamily="2" charset="-78"/>
            </a:endParaRPr>
          </a:p>
          <a:p>
            <a:pPr marL="45720" indent="0">
              <a:buNone/>
            </a:pPr>
            <a:endParaRPr lang="en-US" dirty="0"/>
          </a:p>
          <a:p>
            <a:pPr marL="45720" indent="0">
              <a:buNone/>
            </a:pPr>
            <a:r>
              <a:rPr lang="fa-IR" dirty="0" smtClean="0">
                <a:cs typeface="B Nazanin" panose="00000400000000000000" pitchFamily="2" charset="-78"/>
              </a:rPr>
              <a:t>در </a:t>
            </a:r>
            <a:r>
              <a:rPr lang="fa-IR" dirty="0">
                <a:cs typeface="B Nazanin" panose="00000400000000000000" pitchFamily="2" charset="-78"/>
              </a:rPr>
              <a:t>اﯾﻦ ﻣﺮﺣﻠﻪ ﺑﺎﯾﺪ وﺟﻮد اﺧﺘﻼﻻت روان ﭘﺰﺷﮑﯽ ﮐﻪ ﺑﺎ ﺧﻄﺮ ﺑﺎﻻي ﺧﻮدﮐﺸﯽ ﻫﻤﺮاه ﻫﺴﺘﻨﺪ ارزﯾﺎﺑﯽ ﺷﻮد :  </a:t>
            </a:r>
            <a:endParaRPr lang="en-US" dirty="0">
              <a:cs typeface="B Nazanin" panose="00000400000000000000" pitchFamily="2" charset="-78"/>
            </a:endParaRPr>
          </a:p>
          <a:p>
            <a:pPr marL="45720" lvl="0" indent="0">
              <a:buNone/>
            </a:pPr>
            <a:r>
              <a:rPr lang="fa-IR" dirty="0" smtClean="0">
                <a:cs typeface="B Nazanin" panose="00000400000000000000" pitchFamily="2" charset="-78"/>
              </a:rPr>
              <a:t>1) وﺟﻮد </a:t>
            </a:r>
            <a:r>
              <a:rPr lang="fa-IR" dirty="0">
                <a:cs typeface="B Nazanin" panose="00000400000000000000" pitchFamily="2" charset="-78"/>
              </a:rPr>
              <a:t>ﺗﺎرﯾﺨﭽﻪ ﻣﺸﮑﻼت روان ﭘﺰﺷﮑﯽ ﺑﻮﯾﮋه اﻓﺴﺮدﮔﯽ و ﺳﺎﯾﮑﻮز و ﯾﺎ وﺟﻮد ﻋﻼﺋﻤﯽ ﮐﻪ ﻣﻤﮑﻦ اﺳﺖ ﺣﺎﮐﯽ از وﺟﻮد ﯾﮏ ﺑﯿﻤﺎري رواﻧﯽ ﺗﺸﺨﯿﺺ داده ﻧﺸﺪه ﺑﺎﺷﺪ </a:t>
            </a:r>
            <a:r>
              <a:rPr lang="fa-IR" dirty="0" smtClean="0">
                <a:cs typeface="B Nazanin" panose="00000400000000000000" pitchFamily="2" charset="-78"/>
              </a:rPr>
              <a:t>.</a:t>
            </a:r>
          </a:p>
          <a:p>
            <a:pPr marL="45720" lvl="0" indent="0">
              <a:buNone/>
            </a:pPr>
            <a:endParaRPr lang="en-US" dirty="0">
              <a:cs typeface="B Nazanin" panose="00000400000000000000" pitchFamily="2" charset="-78"/>
            </a:endParaRPr>
          </a:p>
          <a:p>
            <a:pPr marL="45720" lvl="0" indent="0">
              <a:buNone/>
            </a:pPr>
            <a:r>
              <a:rPr lang="fa-IR" dirty="0" smtClean="0">
                <a:cs typeface="B Nazanin" panose="00000400000000000000" pitchFamily="2" charset="-78"/>
              </a:rPr>
              <a:t>2) وﺟﻮد </a:t>
            </a:r>
            <a:r>
              <a:rPr lang="fa-IR" dirty="0">
                <a:cs typeface="B Nazanin" panose="00000400000000000000" pitchFamily="2" charset="-78"/>
              </a:rPr>
              <a:t>ﻣﺸﮑﻼت ﮐﻨﺘﺮل ﺗﮑﺎﻧﻪ ﻣﺎﻧﻨﺪ ﭘﺮﺧﺎﺷﮕﺮي، رﻓﺘﺎرﻫﺎي ﺧﻄﺮ ﮐﺮدن و ﺑﺮون رﯾﺰي ﺟﻨﺴﯽ </a:t>
            </a:r>
            <a:endParaRPr lang="en-US" dirty="0">
              <a:cs typeface="B Nazanin" panose="00000400000000000000" pitchFamily="2" charset="-78"/>
            </a:endParaRPr>
          </a:p>
          <a:p>
            <a:pPr lvl="0">
              <a:buFont typeface="Wingdings" panose="05000000000000000000" pitchFamily="2" charset="2"/>
              <a:buChar char="ü"/>
            </a:pPr>
            <a:r>
              <a:rPr lang="fa-IR" dirty="0" smtClean="0">
                <a:cs typeface="B Nazanin" panose="00000400000000000000" pitchFamily="2" charset="-78"/>
              </a:rPr>
              <a:t>آﯾﺎ </a:t>
            </a:r>
            <a:r>
              <a:rPr lang="fa-IR" dirty="0">
                <a:cs typeface="B Nazanin" panose="00000400000000000000" pitchFamily="2" charset="-78"/>
              </a:rPr>
              <a:t>اﺣﺴﺎس ﻣﯽ ﮐﻨﯽ روي اﻋﻤﺎل و رﻓﺘﺎرت ﮐﻨﺘﺮل داري؟ </a:t>
            </a:r>
            <a:endParaRPr lang="en-US" dirty="0">
              <a:cs typeface="B Nazanin" panose="00000400000000000000" pitchFamily="2" charset="-78"/>
            </a:endParaRPr>
          </a:p>
          <a:p>
            <a:pPr lvl="0">
              <a:buFont typeface="Wingdings" panose="05000000000000000000" pitchFamily="2" charset="2"/>
              <a:buChar char="ü"/>
            </a:pPr>
            <a:r>
              <a:rPr lang="fa-IR" dirty="0" smtClean="0">
                <a:cs typeface="B Nazanin" panose="00000400000000000000" pitchFamily="2" charset="-78"/>
              </a:rPr>
              <a:t>ﭼﻘﺪر </a:t>
            </a:r>
            <a:r>
              <a:rPr lang="fa-IR" dirty="0">
                <a:cs typeface="B Nazanin" panose="00000400000000000000" pitchFamily="2" charset="-78"/>
              </a:rPr>
              <a:t>اﺣﺴﺎس ﻣﯽ ﮐﻨﯽ ﺧﺎرج از ﮐﻨﺘﺮل ﻫﺴﺘﯽ؟ </a:t>
            </a:r>
            <a:endParaRPr lang="en-US" dirty="0">
              <a:cs typeface="B Nazanin" panose="00000400000000000000" pitchFamily="2" charset="-78"/>
            </a:endParaRPr>
          </a:p>
          <a:p>
            <a:pPr lvl="0">
              <a:buFont typeface="Wingdings" panose="05000000000000000000" pitchFamily="2" charset="2"/>
              <a:buChar char="ü"/>
            </a:pPr>
            <a:r>
              <a:rPr lang="fa-IR" dirty="0" smtClean="0">
                <a:cs typeface="B Nazanin" panose="00000400000000000000" pitchFamily="2" charset="-78"/>
              </a:rPr>
              <a:t>ﭼﻪ </a:t>
            </a:r>
            <a:r>
              <a:rPr lang="fa-IR" dirty="0">
                <a:cs typeface="B Nazanin" panose="00000400000000000000" pitchFamily="2" charset="-78"/>
              </a:rPr>
              <a:t>وﻗﺖ اﺣﺴﺎس ﮐﺮدي از ﮐﻨﺘﺮل ﺧﺎرج ﺷﺪي؟ ﭼﮑﺎر ﮐﺮدي؟ </a:t>
            </a:r>
            <a:endParaRPr lang="en-US" dirty="0">
              <a:cs typeface="B Nazanin" panose="00000400000000000000" pitchFamily="2" charset="-78"/>
            </a:endParaRPr>
          </a:p>
          <a:p>
            <a:pPr marL="45720" indent="0">
              <a:buNone/>
            </a:pPr>
            <a:endParaRPr lang="en-US" dirty="0">
              <a:cs typeface="B Nazanin" panose="00000400000000000000" pitchFamily="2" charset="-78"/>
            </a:endParaRPr>
          </a:p>
          <a:p>
            <a:pPr marL="45720" lvl="0" indent="0">
              <a:buNone/>
            </a:pPr>
            <a:r>
              <a:rPr lang="fa-IR" dirty="0" smtClean="0">
                <a:cs typeface="B Nazanin" panose="00000400000000000000" pitchFamily="2" charset="-78"/>
              </a:rPr>
              <a:t>3) وﺟﻮد </a:t>
            </a:r>
            <a:r>
              <a:rPr lang="fa-IR" dirty="0">
                <a:cs typeface="B Nazanin" panose="00000400000000000000" pitchFamily="2" charset="-78"/>
              </a:rPr>
              <a:t>ﺳﻮء ﻣﺼﺮف اﻟﮑﻞ و ﻣﻮاد</a:t>
            </a:r>
            <a:endParaRPr lang="en-US" dirty="0">
              <a:cs typeface="B Nazanin" panose="00000400000000000000" pitchFamily="2" charset="-78"/>
            </a:endParaRPr>
          </a:p>
          <a:p>
            <a:pPr marL="45720" indent="0">
              <a:buNone/>
            </a:pPr>
            <a:endParaRPr lang="en-US" dirty="0">
              <a:cs typeface="B Nazanin" panose="00000400000000000000" pitchFamily="2" charset="-78"/>
            </a:endParaRPr>
          </a:p>
        </p:txBody>
      </p:sp>
    </p:spTree>
    <p:extLst>
      <p:ext uri="{BB962C8B-B14F-4D97-AF65-F5344CB8AC3E}">
        <p14:creationId xmlns:p14="http://schemas.microsoft.com/office/powerpoint/2010/main" val="3914610976"/>
      </p:ext>
    </p:extLst>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539552" y="731520"/>
            <a:ext cx="8064896" cy="4137640"/>
          </a:xfrm>
        </p:spPr>
        <p:txBody>
          <a:bodyPr/>
          <a:lstStyle/>
          <a:p>
            <a:pPr marL="45720" indent="0">
              <a:buNone/>
            </a:pPr>
            <a:r>
              <a:rPr lang="fa-IR" b="1" dirty="0">
                <a:cs typeface="B Titr" panose="00000700000000000000" pitchFamily="2" charset="-78"/>
              </a:rPr>
              <a:t>ﮔﺎم ﭼﻬﺎرم- ارزﯾﺎﺑﯽ ﻋﻮاﻣﻞ ﺧﻄﺮ</a:t>
            </a:r>
            <a:r>
              <a:rPr lang="fa-IR" dirty="0">
                <a:cs typeface="B Titr" panose="00000700000000000000" pitchFamily="2" charset="-78"/>
              </a:rPr>
              <a:t> </a:t>
            </a:r>
            <a:endParaRPr lang="fa-IR" dirty="0" smtClean="0">
              <a:cs typeface="B Titr" panose="00000700000000000000" pitchFamily="2" charset="-78"/>
            </a:endParaRPr>
          </a:p>
          <a:p>
            <a:pPr marL="45720" indent="0">
              <a:buNone/>
            </a:pPr>
            <a:endParaRPr lang="en-US" dirty="0">
              <a:cs typeface="B Titr" panose="00000700000000000000" pitchFamily="2" charset="-78"/>
            </a:endParaRPr>
          </a:p>
          <a:p>
            <a:pPr marL="45720" indent="0">
              <a:buNone/>
            </a:pPr>
            <a:r>
              <a:rPr lang="fa-IR" dirty="0">
                <a:cs typeface="B Nazanin" panose="00000400000000000000" pitchFamily="2" charset="-78"/>
              </a:rPr>
              <a:t>در ﻣﻮرد ﻋﻮاﻣﻞ اﺳﺘﺮس زاي ﻣﺰﻣﻦ و ﺣﺎد (ﻣﺜﻼ از دﺳﺖ دادن ﯾﮏ ارﺗﺒﺎط ﻣﻬﻢ، ﻓﻮت ﺷﺨﺺ ﻣﻮرد ﻋﻼﻗﻪ، از دﺳﺖ دادن  ﮐﺎر، ﻣﺸﮑﻼت ﻣﺎﻟﯽ، ﻣﻮرد ﺑﺪرﻓﺘﺎري ﻗﺮار ﮔﺮﻓﺘﻦ ، ﻣﺴﺎﺋﻞ ﺟﻨﺴﯽ ، ﺗﻐﯿﯿﺮات و ﻗﻄﻊ داروﻫﺎ اﻃﻼﻋﺎت ﺑﻪ دﺳﺖ آورد.</a:t>
            </a:r>
            <a:r>
              <a:rPr lang="fa-IR" b="1" dirty="0">
                <a:cs typeface="B Nazanin" panose="00000400000000000000" pitchFamily="2" charset="-78"/>
              </a:rPr>
              <a:t>  </a:t>
            </a:r>
            <a:endParaRPr lang="en-US" dirty="0">
              <a:cs typeface="B Nazanin" panose="00000400000000000000" pitchFamily="2" charset="-78"/>
            </a:endParaRPr>
          </a:p>
          <a:p>
            <a:pPr marL="45720" indent="0">
              <a:buNone/>
            </a:pPr>
            <a:endParaRPr lang="en-US" dirty="0"/>
          </a:p>
          <a:p>
            <a:pPr marL="45720" indent="0">
              <a:buNone/>
            </a:pPr>
            <a:endParaRPr lang="en-US" dirty="0"/>
          </a:p>
        </p:txBody>
      </p:sp>
    </p:spTree>
    <p:extLst>
      <p:ext uri="{BB962C8B-B14F-4D97-AF65-F5344CB8AC3E}">
        <p14:creationId xmlns:p14="http://schemas.microsoft.com/office/powerpoint/2010/main" val="1231831313"/>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95536" y="731520"/>
            <a:ext cx="8352928" cy="5865832"/>
          </a:xfrm>
        </p:spPr>
        <p:txBody>
          <a:bodyPr>
            <a:normAutofit/>
          </a:bodyPr>
          <a:lstStyle/>
          <a:p>
            <a:pPr marL="45720" indent="0">
              <a:buNone/>
            </a:pPr>
            <a:r>
              <a:rPr lang="fa-IR" b="1" dirty="0">
                <a:cs typeface="B Titr" panose="00000700000000000000" pitchFamily="2" charset="-78"/>
              </a:rPr>
              <a:t>ﮔﺎم ﭘﻨﺠﻢ- ارزﯾﺎﺑﯽ ﻋﻮاﻣﻞ ﻣﺤﺎﻓﻆ  </a:t>
            </a:r>
            <a:endParaRPr lang="fa-IR" b="1" dirty="0" smtClean="0">
              <a:cs typeface="B Titr" panose="00000700000000000000" pitchFamily="2" charset="-78"/>
            </a:endParaRPr>
          </a:p>
          <a:p>
            <a:pPr marL="45720" indent="0">
              <a:buNone/>
            </a:pPr>
            <a:endParaRPr lang="en-US" dirty="0">
              <a:cs typeface="B Nazanin" panose="00000400000000000000" pitchFamily="2" charset="-78"/>
            </a:endParaRPr>
          </a:p>
          <a:p>
            <a:pPr marL="45720" indent="0">
              <a:buNone/>
            </a:pPr>
            <a:r>
              <a:rPr lang="fa-IR" dirty="0" smtClean="0">
                <a:cs typeface="B Nazanin" panose="00000400000000000000" pitchFamily="2" charset="-78"/>
              </a:rPr>
              <a:t>ﻋﻮاﻣﻞ </a:t>
            </a:r>
            <a:r>
              <a:rPr lang="fa-IR" dirty="0">
                <a:cs typeface="B Nazanin" panose="00000400000000000000" pitchFamily="2" charset="-78"/>
              </a:rPr>
              <a:t>ﻣﺤﺎﻓﻈﺖ ﮐﻨﻨﺪه ﻓﻌﻠﯽ در ﺳﻄﻮح ﻓﺮدي، ﺧﺎﻧﻮاده، ﻣﺤﯿﻂ ﮐﺎر و اﺟﺘﻤﺎع را ﺑﻪ روﺷﻨﯽ ﺷﻨﺎﺳﺎﯾﯽ ﮐﻨﯿﺪ.ﻋﻮاﻣﻞ ﻣﺤﺎﻓﻈﺖ ﮐﻨﻨﺪه ﻣﺜﻞ ﺧﺎﻧﻮاده، دوﺳﺘﺎن، ﻣﺬﻫﺐ و درﻣﺎﻧﮕﺮ را ارزﯾﺎﺑﯽ ﮐﻨﯿﺪ . </a:t>
            </a:r>
            <a:endParaRPr lang="en-US" dirty="0">
              <a:cs typeface="B Nazanin" panose="00000400000000000000" pitchFamily="2" charset="-78"/>
            </a:endParaRPr>
          </a:p>
          <a:p>
            <a:pPr marL="45720" lvl="0" indent="0">
              <a:buNone/>
            </a:pPr>
            <a:r>
              <a:rPr lang="fa-IR" dirty="0" smtClean="0">
                <a:cs typeface="B Nazanin" panose="00000400000000000000" pitchFamily="2" charset="-78"/>
              </a:rPr>
              <a:t>1)  وﺟﻮد </a:t>
            </a:r>
            <a:r>
              <a:rPr lang="fa-IR" dirty="0">
                <a:cs typeface="B Nazanin" panose="00000400000000000000" pitchFamily="2" charset="-78"/>
              </a:rPr>
              <a:t>دﻻﯾﻠﯽ ﺑﺮاي  زﻧﺪﮔﯽ</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ﭼﻪ دﻻﯾﻠﯽ ﺑﺮاي زﻧﺪﮔﯽ داري؟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ﭼﻪ ﭼﯿﺰ ﻣﺎﻧﻊ از آن ﻣﯽ ﺷﻮد ﮐﻪ ﺑﻪ زﻧﺪﮔﯿﺖ ﭘﺎﯾﺎن دﻫﯽ؟ (ﺧﺎﻧﻮاده، ﻣﺬﻫﺐ و ...)</a:t>
            </a:r>
            <a:endParaRPr lang="en-US" dirty="0">
              <a:cs typeface="B Nazanin" panose="00000400000000000000" pitchFamily="2" charset="-78"/>
            </a:endParaRPr>
          </a:p>
          <a:p>
            <a:pPr lvl="0">
              <a:buFont typeface="Wingdings" panose="05000000000000000000" pitchFamily="2" charset="2"/>
              <a:buChar char="ü"/>
            </a:pPr>
            <a:r>
              <a:rPr lang="fa-IR" dirty="0" smtClean="0">
                <a:cs typeface="B Nazanin" panose="00000400000000000000" pitchFamily="2" charset="-78"/>
              </a:rPr>
              <a:t>وﻗﺘﯽ </a:t>
            </a:r>
            <a:r>
              <a:rPr lang="fa-IR" dirty="0">
                <a:cs typeface="B Nazanin" panose="00000400000000000000" pitchFamily="2" charset="-78"/>
              </a:rPr>
              <a:t>در ﮔﺬﺷﺘﻪ اﯾﻦ اﻓﮑﺎر را داﺷﺘﯽ ﭼﮑﺎر ﮐﺮدي؟ ﭼﻪ ﭼﯿﺰ ﻣﺎﻧﻊ ﺷﺪ؟ </a:t>
            </a:r>
            <a:endParaRPr lang="en-US" dirty="0">
              <a:cs typeface="B Nazanin" panose="00000400000000000000" pitchFamily="2" charset="-78"/>
            </a:endParaRPr>
          </a:p>
          <a:p>
            <a:pPr lvl="0">
              <a:buFont typeface="Wingdings" panose="05000000000000000000" pitchFamily="2" charset="2"/>
              <a:buChar char="ü"/>
            </a:pPr>
            <a:r>
              <a:rPr lang="fa-IR" dirty="0" smtClean="0">
                <a:cs typeface="B Nazanin" panose="00000400000000000000" pitchFamily="2" charset="-78"/>
              </a:rPr>
              <a:t>ﺗﺎ </a:t>
            </a:r>
            <a:r>
              <a:rPr lang="fa-IR" dirty="0">
                <a:cs typeface="B Nazanin" panose="00000400000000000000" pitchFamily="2" charset="-78"/>
              </a:rPr>
              <a:t>اﯾﻦ ﻟﺤﻈﻪ ﭼﻪ ﭼﯿﺰ ﻣﺎﻧﻊ از ﭘﺎﯾﺎن دادن ﺑﻪ زﻧﺪﮔﯿﺖ ﺷﺪه اﺳﺖ؟ </a:t>
            </a:r>
            <a:endParaRPr lang="en-US" dirty="0">
              <a:cs typeface="B Nazanin" panose="00000400000000000000" pitchFamily="2" charset="-78"/>
            </a:endParaRPr>
          </a:p>
          <a:p>
            <a:pPr marL="45720" indent="0">
              <a:buNone/>
            </a:pPr>
            <a:endParaRPr lang="en-US" dirty="0">
              <a:cs typeface="B Nazanin" panose="00000400000000000000" pitchFamily="2" charset="-78"/>
            </a:endParaRPr>
          </a:p>
          <a:p>
            <a:pPr marL="45720" lvl="0" indent="0">
              <a:buNone/>
            </a:pPr>
            <a:r>
              <a:rPr lang="fa-IR" dirty="0" smtClean="0">
                <a:cs typeface="B Nazanin" panose="00000400000000000000" pitchFamily="2" charset="-78"/>
              </a:rPr>
              <a:t>2)  </a:t>
            </a:r>
            <a:r>
              <a:rPr lang="fa-IR" dirty="0">
                <a:cs typeface="B Nazanin" panose="00000400000000000000" pitchFamily="2" charset="-78"/>
              </a:rPr>
              <a:t>وﺟﻮد ﺣﻤﺎﯾﺖ ﻫﺎي ﺧﺎﻧﻮادﮔﯽ و اﺟﺘﻤﺎﻋﯽ</a:t>
            </a:r>
            <a:endParaRPr lang="en-US" dirty="0">
              <a:cs typeface="B Nazanin" panose="00000400000000000000" pitchFamily="2" charset="-78"/>
            </a:endParaRPr>
          </a:p>
          <a:p>
            <a:pPr marL="45720" indent="0">
              <a:buNone/>
            </a:pPr>
            <a:endParaRPr lang="en-US" dirty="0">
              <a:cs typeface="B Nazanin" panose="00000400000000000000" pitchFamily="2" charset="-78"/>
            </a:endParaRPr>
          </a:p>
        </p:txBody>
      </p:sp>
    </p:spTree>
    <p:extLst>
      <p:ext uri="{BB962C8B-B14F-4D97-AF65-F5344CB8AC3E}">
        <p14:creationId xmlns:p14="http://schemas.microsoft.com/office/powerpoint/2010/main" val="2956272763"/>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51520" y="404664"/>
            <a:ext cx="8640960" cy="6192688"/>
          </a:xfrm>
        </p:spPr>
        <p:txBody>
          <a:bodyPr>
            <a:normAutofit fontScale="85000" lnSpcReduction="20000"/>
          </a:bodyPr>
          <a:lstStyle/>
          <a:p>
            <a:pPr marL="45720" indent="0">
              <a:buNone/>
            </a:pPr>
            <a:r>
              <a:rPr lang="fa-IR" sz="2800" b="1" dirty="0" smtClean="0">
                <a:cs typeface="B Titr" panose="00000700000000000000" pitchFamily="2" charset="-78"/>
              </a:rPr>
              <a:t>ﮔﺎم </a:t>
            </a:r>
            <a:r>
              <a:rPr lang="fa-IR" sz="2800" b="1" dirty="0">
                <a:cs typeface="B Titr" panose="00000700000000000000" pitchFamily="2" charset="-78"/>
              </a:rPr>
              <a:t>ﺷﺸﻢ -ﺑﺮرﺳﯽ وﺿﻌﯿﺖ </a:t>
            </a:r>
            <a:r>
              <a:rPr lang="fa-IR" sz="2800" b="1" dirty="0" smtClean="0">
                <a:cs typeface="B Titr" panose="00000700000000000000" pitchFamily="2" charset="-78"/>
              </a:rPr>
              <a:t>رواﻧﯽ</a:t>
            </a:r>
          </a:p>
          <a:p>
            <a:pPr marL="45720" indent="0">
              <a:buNone/>
            </a:pPr>
            <a:r>
              <a:rPr lang="fa-IR" sz="2800" b="1" dirty="0" smtClean="0">
                <a:cs typeface="B Titr" panose="00000700000000000000" pitchFamily="2" charset="-78"/>
              </a:rPr>
              <a:t> </a:t>
            </a:r>
            <a:endParaRPr lang="en-US" sz="2800" dirty="0">
              <a:cs typeface="B Titr" panose="00000700000000000000" pitchFamily="2" charset="-78"/>
            </a:endParaRPr>
          </a:p>
          <a:p>
            <a:pPr marL="45720" lvl="0" indent="0">
              <a:buNone/>
            </a:pPr>
            <a:r>
              <a:rPr lang="fa-IR" b="1" dirty="0" smtClean="0">
                <a:cs typeface="B Nazanin" panose="00000400000000000000" pitchFamily="2" charset="-78"/>
              </a:rPr>
              <a:t>1) وﺿﻌﯿﺖ </a:t>
            </a:r>
            <a:r>
              <a:rPr lang="fa-IR" b="1" dirty="0">
                <a:cs typeface="B Nazanin" panose="00000400000000000000" pitchFamily="2" charset="-78"/>
              </a:rPr>
              <a:t>ﻫﯿﺠﺎﻧﯽ-</a:t>
            </a:r>
            <a:r>
              <a:rPr lang="fa-IR" dirty="0">
                <a:cs typeface="B Nazanin" panose="00000400000000000000" pitchFamily="2" charset="-78"/>
              </a:rPr>
              <a:t> ﺑﯿﻤﺎر ﭼﻪ ﺧﻠﻘﯽ را ﮔﺰارش ﻣﯽ ﮐﻨﺪ؟ ﺷﻤﺎ ﭼﻪ ﻋﺎﻃﻔﻪ اي را ﻣﺸﺎﻫﺪه ﻣﯽ </a:t>
            </a:r>
            <a:r>
              <a:rPr lang="fa-IR" dirty="0" smtClean="0">
                <a:cs typeface="B Nazanin" panose="00000400000000000000" pitchFamily="2" charset="-78"/>
              </a:rPr>
              <a:t>ﮐﻨﯿﺪ؟</a:t>
            </a:r>
            <a:endParaRPr lang="fa-IR" dirty="0">
              <a:cs typeface="B Nazanin" panose="00000400000000000000" pitchFamily="2" charset="-78"/>
            </a:endParaRPr>
          </a:p>
          <a:p>
            <a:pPr marL="45720" lvl="0" indent="0">
              <a:buNone/>
            </a:pPr>
            <a:r>
              <a:rPr lang="fa-IR" b="1" dirty="0" smtClean="0">
                <a:cs typeface="B Nazanin" panose="00000400000000000000" pitchFamily="2" charset="-78"/>
              </a:rPr>
              <a:t>ﻫﯿﺠﺎﻧﺎت </a:t>
            </a:r>
            <a:r>
              <a:rPr lang="fa-IR" b="1" dirty="0">
                <a:cs typeface="B Nazanin" panose="00000400000000000000" pitchFamily="2" charset="-78"/>
              </a:rPr>
              <a:t>ﺷﺪﯾﺪ و ﻏﯿﺮﻗﺎﺑﻞ ﺗﺤﻤﻞ و ﯾﺎ ﮐﺮﺧﺘﯽ ﻋﺎﻃﻔﯽ  =ﺧﻄﺮ ﺑﺎﻻﺗﺮ</a:t>
            </a:r>
            <a:endParaRPr lang="en-US" dirty="0">
              <a:cs typeface="B Nazanin" panose="00000400000000000000" pitchFamily="2" charset="-78"/>
            </a:endParaRPr>
          </a:p>
          <a:p>
            <a:pPr marL="45720" lvl="0" indent="0">
              <a:buNone/>
            </a:pPr>
            <a:r>
              <a:rPr lang="fa-IR" dirty="0" smtClean="0">
                <a:cs typeface="B Nazanin" panose="00000400000000000000" pitchFamily="2" charset="-78"/>
              </a:rPr>
              <a:t>2) رﻓﺘﺎر </a:t>
            </a:r>
            <a:r>
              <a:rPr lang="fa-IR" dirty="0">
                <a:cs typeface="B Nazanin" panose="00000400000000000000" pitchFamily="2" charset="-78"/>
              </a:rPr>
              <a:t>و ﻇﺎﻫﺮ - ﻇﺎﻫﺮ، ﺗﻔﮑﺮ و رﻓﺘﺎر ﻓﺮد را ارزﯾﺎﺑﯽ ﮐﻨﯿﺪ.</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ﻣﺮاﺟﻊ ﭼﻄﻮر ﺑﻪ ﻧﻈﺮ ﻣﯽ رﺳﺪ؟ (وﺿﻌﯿﺖ ﺑﻬﺪاﺷﺘﯽ، ﺳﺮ و وﺿﻊ و ﻇﺎﻫﺮ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آﯾﺎ ﻣﯽ داﻧﺪ ﮐﺠﺎﺳﺖ؟ ﭼﻪ زﻣﺎﻧﯽ از روز، ﻣﺎه و ﺳﺎل اﺳﺖ؟ آﯾﺎ ﻣﯽ داﻧﺪ ﺷﻤﺎ ﭼﻪ ﮐﺴﯽ ﻫﺴﺘﯿﺪ؟ ﺗﻮﺟﻪ و ﺗﻤﺮﮐﺰ و ﺣﺎﻓﻈﻪ وي ﭼﻄﻮر اﺳﺖ؟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آﯾﺎ اﻓﮑﺎر وي ﻣﻨﻄﻘﯽ و ﺳﺎزﻣﺎن ﯾﺎﻓﺘﻪ اﺳﺖ؟ ﻣﺤﺘﻮاي ﻓﮑﺮ او (ﭘﺎراﻧﻮﯾﯿﺪ و ﻫﺬﯾﺎﻧﯽ).</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ﺑﯿﻤﺎر ﭼﻄﻮر رﻓﺘﺎر ﻣﯽ ﮐﻨﺪ؟ (ﺑﯿﻘﺮار ، ﻫﻮ ﺷﯿﺎر، ﻫﻤﮑﺎري ﮐﻨﻨﺪه).</a:t>
            </a:r>
            <a:endParaRPr lang="en-US" dirty="0">
              <a:cs typeface="B Nazanin" panose="00000400000000000000" pitchFamily="2" charset="-78"/>
            </a:endParaRPr>
          </a:p>
          <a:p>
            <a:pPr marL="45720" lvl="0" indent="0">
              <a:buNone/>
            </a:pPr>
            <a:r>
              <a:rPr lang="fa-IR" b="1" dirty="0" smtClean="0">
                <a:cs typeface="B Nazanin" panose="00000400000000000000" pitchFamily="2" charset="-78"/>
              </a:rPr>
              <a:t>3) ﻇﺮﻓﯿﺖ </a:t>
            </a:r>
            <a:r>
              <a:rPr lang="fa-IR" b="1" dirty="0">
                <a:cs typeface="B Nazanin" panose="00000400000000000000" pitchFamily="2" charset="-78"/>
              </a:rPr>
              <a:t>ﺣﻞ ﻣﺴﺎﻟﻪ</a:t>
            </a:r>
            <a:endParaRPr lang="en-US" dirty="0">
              <a:cs typeface="B Nazanin" panose="00000400000000000000" pitchFamily="2" charset="-78"/>
            </a:endParaRPr>
          </a:p>
          <a:p>
            <a:pPr>
              <a:buFont typeface="Wingdings" panose="05000000000000000000" pitchFamily="2" charset="2"/>
              <a:buChar char="ü"/>
            </a:pPr>
            <a:r>
              <a:rPr lang="fa-IR" dirty="0">
                <a:cs typeface="B Nazanin" panose="00000400000000000000" pitchFamily="2" charset="-78"/>
              </a:rPr>
              <a:t>وﺿﻌﯿﺖ ﻗﻀﺎوت و اﺳﺘﺪﻻل او ﭼﯿﺴﺖ؟</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آﯾﺎ ﺑﯿﻤﺎر ﺑﺮاي ﺣﻞ ﻣﺸﮑﻼﺗﺶ از روش ﺣﻞ ﻣﺴﺌﻠﻪ ﻣﻨﻄﻘﯽ اﺳﺘﻔﺎده ﻣﯽ کند؟ آﯾﺎ راه ﺣﻞ ﻫﺎﯾﯽ ﺑﺮاي ﺣﻞ ﻣﺸﮑﻼﺗﺶ در ذﻫﻦ دارد؟</a:t>
            </a:r>
            <a:endParaRPr lang="en-US" dirty="0">
              <a:cs typeface="B Nazanin" panose="00000400000000000000" pitchFamily="2" charset="-78"/>
            </a:endParaRPr>
          </a:p>
          <a:p>
            <a:pPr marL="45720" indent="0">
              <a:buNone/>
            </a:pPr>
            <a:r>
              <a:rPr lang="fa-IR" b="1" dirty="0">
                <a:cs typeface="B Nazanin" panose="00000400000000000000" pitchFamily="2" charset="-78"/>
              </a:rPr>
              <a:t>4</a:t>
            </a:r>
            <a:r>
              <a:rPr lang="fa-IR" b="1" dirty="0" smtClean="0">
                <a:cs typeface="B Nazanin" panose="00000400000000000000" pitchFamily="2" charset="-78"/>
              </a:rPr>
              <a:t>) </a:t>
            </a:r>
            <a:r>
              <a:rPr lang="fa-IR" b="1" dirty="0">
                <a:cs typeface="B Nazanin" panose="00000400000000000000" pitchFamily="2" charset="-78"/>
              </a:rPr>
              <a:t>ارزﯾﺎﺑﯽ اﻣﯿﺪ ﺑﻪ آﯾﻨﺪه</a:t>
            </a:r>
            <a:endParaRPr lang="en-US" dirty="0">
              <a:cs typeface="B Nazanin" panose="00000400000000000000" pitchFamily="2" charset="-78"/>
            </a:endParaRPr>
          </a:p>
          <a:p>
            <a:pPr>
              <a:buFont typeface="Wingdings" panose="05000000000000000000" pitchFamily="2" charset="2"/>
              <a:buChar char="ü"/>
            </a:pPr>
            <a:r>
              <a:rPr lang="fa-IR" dirty="0" smtClean="0">
                <a:cs typeface="B Nazanin" panose="00000400000000000000" pitchFamily="2" charset="-78"/>
              </a:rPr>
              <a:t>ﭼﻘﺪر </a:t>
            </a:r>
            <a:r>
              <a:rPr lang="fa-IR" dirty="0">
                <a:cs typeface="B Nazanin" panose="00000400000000000000" pitchFamily="2" charset="-78"/>
              </a:rPr>
              <a:t>اﻣﯿﺪدارﯾﺪ ﮐﻪ وﺿﻌﯿﺖ ﻓﻌﻠﯽ ﺷﻤﺎ ﺗﻐﯿﯿﺮ ﮐﻨﺪ؟ </a:t>
            </a:r>
            <a:endParaRPr lang="en-US" dirty="0">
              <a:cs typeface="B Nazanin" panose="00000400000000000000" pitchFamily="2" charset="-78"/>
            </a:endParaRPr>
          </a:p>
          <a:p>
            <a:pPr>
              <a:buFont typeface="Wingdings" panose="05000000000000000000" pitchFamily="2" charset="2"/>
              <a:buChar char="ü"/>
            </a:pPr>
            <a:r>
              <a:rPr lang="fa-IR" dirty="0" smtClean="0">
                <a:cs typeface="B Nazanin" panose="00000400000000000000" pitchFamily="2" charset="-78"/>
              </a:rPr>
              <a:t>ﺑﺮاي </a:t>
            </a:r>
            <a:r>
              <a:rPr lang="fa-IR" dirty="0">
                <a:cs typeface="B Nazanin" panose="00000400000000000000" pitchFamily="2" charset="-78"/>
              </a:rPr>
              <a:t>اﯾﻨﮑﻪ اﯾﻨﻘﺪر اﺣﺴﺎس ﻧﻮﻣﯿﺪي ﻧﮑﻨﯿﺪ ﭼﻪ ﭼﯿﺰ ﺑﺎﯾﺪ ﺗﻐﯿﯿﺮ ﮐﻨﺪ؟ </a:t>
            </a:r>
            <a:endParaRPr lang="en-US" dirty="0">
              <a:cs typeface="B Nazanin" panose="00000400000000000000" pitchFamily="2" charset="-78"/>
            </a:endParaRPr>
          </a:p>
          <a:p>
            <a:pPr marL="45720" indent="0" algn="ctr">
              <a:buNone/>
            </a:pPr>
            <a:endParaRPr lang="en-US" dirty="0">
              <a:cs typeface="B Nazanin" panose="00000400000000000000" pitchFamily="2" charset="-78"/>
            </a:endParaRPr>
          </a:p>
          <a:p>
            <a:pPr marL="45720" indent="0" algn="ctr">
              <a:buNone/>
            </a:pPr>
            <a:r>
              <a:rPr lang="fa-IR" b="1" dirty="0" smtClean="0">
                <a:cs typeface="B Nazanin" panose="00000400000000000000" pitchFamily="2" charset="-78"/>
              </a:rPr>
              <a:t>اﺣﺴﺎس </a:t>
            </a:r>
            <a:r>
              <a:rPr lang="fa-IR" b="1" dirty="0">
                <a:cs typeface="B Nazanin" panose="00000400000000000000" pitchFamily="2" charset="-78"/>
              </a:rPr>
              <a:t>ﻧﻮﻣﯿﺪي، درﻣﺎﻧﺪﮔﯽ، ﭘﻮﭼﯽ و ﺑﯽ ﻣﻌﻨﺎﯾﯽ زﻧﺪﮔﯽ و آﯾﻨﺪه= ﺧﻄﺮ  ﺑﺎﻻﺗﺮ</a:t>
            </a:r>
            <a:r>
              <a:rPr lang="fa-IR" dirty="0">
                <a:cs typeface="B Nazanin" panose="00000400000000000000" pitchFamily="2" charset="-78"/>
              </a:rPr>
              <a:t> </a:t>
            </a:r>
            <a:endParaRPr lang="en-US" dirty="0">
              <a:cs typeface="B Nazanin" panose="00000400000000000000" pitchFamily="2" charset="-78"/>
            </a:endParaRPr>
          </a:p>
        </p:txBody>
      </p:sp>
    </p:spTree>
    <p:extLst>
      <p:ext uri="{BB962C8B-B14F-4D97-AF65-F5344CB8AC3E}">
        <p14:creationId xmlns:p14="http://schemas.microsoft.com/office/powerpoint/2010/main" val="2293066108"/>
      </p:ext>
    </p:ext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467544" y="1052736"/>
            <a:ext cx="8136904" cy="5184576"/>
          </a:xfrm>
          <a:prstGeom prst="round2DiagRect">
            <a:avLst/>
          </a:prstGeom>
        </p:spPr>
        <p:style>
          <a:lnRef idx="1">
            <a:schemeClr val="accent2"/>
          </a:lnRef>
          <a:fillRef idx="2">
            <a:schemeClr val="accent2"/>
          </a:fillRef>
          <a:effectRef idx="1">
            <a:schemeClr val="accent2"/>
          </a:effectRef>
          <a:fontRef idx="minor">
            <a:schemeClr val="dk1"/>
          </a:fontRef>
        </p:style>
        <p:txBody>
          <a:bodyPr rtlCol="0" anchor="ctr"/>
          <a:lstStyle/>
          <a:p>
            <a:pPr marL="45720" indent="0" algn="ctr">
              <a:buNone/>
            </a:pPr>
            <a:r>
              <a:rPr lang="fa-IR" sz="2400" b="1" dirty="0">
                <a:cs typeface="B Nazanin" panose="00000400000000000000" pitchFamily="2" charset="-78"/>
              </a:rPr>
              <a:t>ﺧﻄﺮ ﺧﻮدﮐﺸﯽ اﯾﺴﺘﺎ ﻧﯿﺴﺖ. ﺑﻨﺎﺑﺮاﯾﻦ در ﺑﯿﻤﺎراﻧﯽ ﮐﻪ ﺗﻤﺎﯾﻼت ﺧﻮدﮐﺸﯽ دارﻧﺪ، ﺧﻄﺮ ﺧﻮدﮐﺸﯽ ﺑﺎﯾﺪ ﻣﺮﺗﺐ ﭘﺎﯾﺶ ﺷﻮد .ﻫﻤﭽﻨﯿﻦ ﺑﺎﯾﺪ ﺑﻪ ﻋﻮاﻣﻠﯽ ﮐﻪ ﻣﻤﮑﻦ اﺳﺖ در ارزﯾﺎﺑﯽ دﻗﯿﻖ ﺧﻄﺮ ﺧﻮدﮐﺸﯽ ﺗﺪاﺧﻞ اﯾﺠﺎد ﮐﻨﺪ، ﺗﻮﺟﻪ ﮐﺮد .ﺑﺮاي ﻣﺜﺎل ارزﯾﺎﺑﯽ ﺧﻄﺮ ﺧﻮدﮐﺸﯽ در  ﺑﯿﻤﺎري ﮐﻪ ﺗﺤﺖ ﺗﺎﺛﯿﺮ ﻣﻮاد اﺳﺖ، ﭼﻨﺪان اﻋﺘﺒﺎري ﻧﺪارد.</a:t>
            </a:r>
            <a:endParaRPr lang="en-US" sz="2400" dirty="0">
              <a:cs typeface="B Nazanin" panose="00000400000000000000" pitchFamily="2" charset="-78"/>
            </a:endParaRPr>
          </a:p>
          <a:p>
            <a:pPr marL="45720" indent="0" algn="ctr">
              <a:buNone/>
            </a:pPr>
            <a:endParaRPr lang="en-US" sz="2400" dirty="0">
              <a:cs typeface="B Nazanin" panose="00000400000000000000" pitchFamily="2" charset="-78"/>
            </a:endParaRPr>
          </a:p>
        </p:txBody>
      </p:sp>
    </p:spTree>
    <p:extLst>
      <p:ext uri="{BB962C8B-B14F-4D97-AF65-F5344CB8AC3E}">
        <p14:creationId xmlns:p14="http://schemas.microsoft.com/office/powerpoint/2010/main" val="293728468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23528" y="260648"/>
            <a:ext cx="8640960" cy="6336704"/>
          </a:xfrm>
        </p:spPr>
        <p:txBody>
          <a:bodyPr>
            <a:normAutofit fontScale="92500" lnSpcReduction="10000"/>
          </a:bodyPr>
          <a:lstStyle/>
          <a:p>
            <a:pPr lvl="0" algn="ctr">
              <a:buFont typeface="Wingdings" panose="05000000000000000000" pitchFamily="2" charset="2"/>
              <a:buChar char="q"/>
            </a:pPr>
            <a:r>
              <a:rPr lang="fa-IR" sz="2600" b="1" dirty="0" smtClean="0">
                <a:cs typeface="B Titr" panose="00000700000000000000" pitchFamily="2" charset="-78"/>
              </a:rPr>
              <a:t> </a:t>
            </a:r>
            <a:r>
              <a:rPr lang="fa-IR" sz="3100" b="1" dirty="0" smtClean="0">
                <a:cs typeface="B Titr" panose="00000700000000000000" pitchFamily="2" charset="-78"/>
              </a:rPr>
              <a:t>ﺗﻌﯿﯿﻦ </a:t>
            </a:r>
            <a:r>
              <a:rPr lang="fa-IR" sz="3100" b="1" dirty="0">
                <a:cs typeface="B Titr" panose="00000700000000000000" pitchFamily="2" charset="-78"/>
              </a:rPr>
              <a:t>ﻣﯿﺰان ﺧﻄﺮ ﺧﻮدﮐﺸﯽ </a:t>
            </a:r>
            <a:endParaRPr lang="fa-IR" sz="3100" b="1" dirty="0" smtClean="0">
              <a:cs typeface="B Titr" panose="00000700000000000000" pitchFamily="2" charset="-78"/>
            </a:endParaRPr>
          </a:p>
          <a:p>
            <a:pPr marL="45720" lvl="0" indent="0" algn="ctr">
              <a:buNone/>
            </a:pPr>
            <a:endParaRPr lang="en-US" sz="2600" dirty="0">
              <a:cs typeface="B Titr" panose="00000700000000000000" pitchFamily="2" charset="-78"/>
            </a:endParaRPr>
          </a:p>
          <a:p>
            <a:pPr marL="45720" indent="0">
              <a:buNone/>
            </a:pPr>
            <a:r>
              <a:rPr lang="fa-IR" dirty="0" smtClean="0">
                <a:cs typeface="B Nazanin" panose="00000400000000000000" pitchFamily="2" charset="-78"/>
              </a:rPr>
              <a:t>اﮔﺮﭼﻪ </a:t>
            </a:r>
            <a:r>
              <a:rPr lang="fa-IR" dirty="0">
                <a:cs typeface="B Nazanin" panose="00000400000000000000" pitchFamily="2" charset="-78"/>
              </a:rPr>
              <a:t>ﭘﯿﺶ ﺑﯿﻨﯽ دﻗﯿﻖ ﺧﻮدﮐﺸﯽ اﻣﮑﺎن ﭘﺬﯾﺮ ﻧﯿﺴﺖ وﻟﯽ ﺑﺮاﺳﺎس اﻃﻼﻋﺎﺗﯽ ﮐﻪ در ارزﯾﺎﺑﯽ ﺑﻪ دﺳﺖ آورده اﯾﺪ ﻣﯽ ﺗﻮاﻧﯿﺪ ﺧﻄﺮ ﺧﻮدﮐﺸﯽ را ﺗﻌﯿﯿﻦ ﮐﻨﯿﺪ .راﻫﻨﻤﺎي زﯾﺮ ﺑﻪ ﺷﻤﺎ ﮐﻤﮏ ﻣﯽ ﮐﻨﺪ اﯾﻦ ﮐﺎر را اﻧﺠﺎم دﻫﯿﺪ :  </a:t>
            </a:r>
            <a:endParaRPr lang="fa-IR" dirty="0" smtClean="0">
              <a:cs typeface="B Nazanin" panose="00000400000000000000" pitchFamily="2" charset="-78"/>
            </a:endParaRPr>
          </a:p>
          <a:p>
            <a:pPr marL="45720" indent="0">
              <a:buNone/>
            </a:pPr>
            <a:endParaRPr lang="en-US" dirty="0">
              <a:cs typeface="B Nazanin" panose="00000400000000000000" pitchFamily="2" charset="-78"/>
            </a:endParaRPr>
          </a:p>
          <a:p>
            <a:pPr>
              <a:buFont typeface="Wingdings" panose="05000000000000000000" pitchFamily="2" charset="2"/>
              <a:buChar char="§"/>
            </a:pPr>
            <a:r>
              <a:rPr lang="fa-IR" b="1" dirty="0">
                <a:cs typeface="B Nazanin" panose="00000400000000000000" pitchFamily="2" charset="-78"/>
              </a:rPr>
              <a:t>ﺧﻄﺮ ﺧﻮدﮐﺸﯽ وﺟﻮد ﻧﺪارد </a:t>
            </a:r>
            <a:r>
              <a:rPr lang="fa-IR" b="1" dirty="0" smtClean="0">
                <a:cs typeface="B Nazanin" panose="00000400000000000000" pitchFamily="2" charset="-78"/>
              </a:rPr>
              <a:t>= </a:t>
            </a:r>
            <a:r>
              <a:rPr lang="fa-IR" dirty="0" smtClean="0">
                <a:cs typeface="B Nazanin" panose="00000400000000000000" pitchFamily="2" charset="-78"/>
              </a:rPr>
              <a:t>ﻋﺪم </a:t>
            </a:r>
            <a:r>
              <a:rPr lang="fa-IR" dirty="0">
                <a:cs typeface="B Nazanin" panose="00000400000000000000" pitchFamily="2" charset="-78"/>
              </a:rPr>
              <a:t>وﺟﻮد اﻓﮑﺎر ﺧﻮدﮐﺸﯽ ﯾﺎ ﻫﺮ ﻋﺎﻣﻞ ﺧﻄﺮ دﯾﮕﺮ</a:t>
            </a:r>
            <a:r>
              <a:rPr lang="fa-IR" b="1" dirty="0">
                <a:cs typeface="B Nazanin" panose="00000400000000000000" pitchFamily="2" charset="-78"/>
              </a:rPr>
              <a:t> </a:t>
            </a:r>
            <a:endParaRPr lang="fa-IR" b="1" dirty="0" smtClean="0">
              <a:cs typeface="B Nazanin" panose="00000400000000000000" pitchFamily="2" charset="-78"/>
            </a:endParaRPr>
          </a:p>
          <a:p>
            <a:pPr marL="45720" indent="0">
              <a:buNone/>
            </a:pPr>
            <a:endParaRPr lang="fa-IR" dirty="0">
              <a:cs typeface="B Nazanin" panose="00000400000000000000" pitchFamily="2" charset="-78"/>
            </a:endParaRPr>
          </a:p>
          <a:p>
            <a:pPr>
              <a:buFont typeface="Wingdings" panose="05000000000000000000" pitchFamily="2" charset="2"/>
              <a:buChar char="§"/>
            </a:pPr>
            <a:r>
              <a:rPr lang="fa-IR" b="1" dirty="0" smtClean="0">
                <a:cs typeface="B Nazanin" panose="00000400000000000000" pitchFamily="2" charset="-78"/>
              </a:rPr>
              <a:t> </a:t>
            </a:r>
            <a:r>
              <a:rPr lang="fa-IR" b="1" dirty="0">
                <a:cs typeface="B Nazanin" panose="00000400000000000000" pitchFamily="2" charset="-78"/>
              </a:rPr>
              <a:t>ﺧﻄﺮ ﺧﻮدﮐﺸﯽ ﺧﻔﯿﻒ </a:t>
            </a:r>
            <a:r>
              <a:rPr lang="fa-IR" b="1" dirty="0" smtClean="0">
                <a:cs typeface="B Nazanin" panose="00000400000000000000" pitchFamily="2" charset="-78"/>
              </a:rPr>
              <a:t>= </a:t>
            </a:r>
            <a:r>
              <a:rPr lang="fa-IR" dirty="0" smtClean="0">
                <a:cs typeface="B Nazanin" panose="00000400000000000000" pitchFamily="2" charset="-78"/>
              </a:rPr>
              <a:t>اﻓﮑﺎر </a:t>
            </a:r>
            <a:r>
              <a:rPr lang="fa-IR" dirty="0">
                <a:cs typeface="B Nazanin" panose="00000400000000000000" pitchFamily="2" charset="-78"/>
              </a:rPr>
              <a:t>ﺧﻮدﮐﺸﯽ ﻓﺮاواﻧﯽ، ﺷﺪت ﯾﺎ ﻣﺪت زﻣﺎن ﻣﺤﺪودي دارد.ﻗﺼﺪ ﺧﻮدﮐﺸﯽ و ﻃﺮح و ﻧﻘﺸﻪ ﺧﺎﺻﯽ ﺑﺮاي ﺧﻮدﮐﺸﯽ وﺟﻮد ﻧﺪارد.ﻓﺮد ﺧﻮد- ﮐﻨﺘﺮﻟﯽ ﺧﻮﺑﯽ دارد.ﻋﻮاﻣﻞ ﺧﻄﺮ ﻣﻌﺪود اﺳﺖ (ﺑﺮاي ﻣﺜﺎل ﺳﺎﺑﻘﻪ اﻗﺪام ﺑﻪ ﺧﻮدﮐﺸﯽ وﺟﻮد ﻧﺪارد)، ﻋﻮاﻣﻞ ﻣﺤﺎﻓﻈﺘﯽ وﺟﻮد دارد</a:t>
            </a:r>
            <a:r>
              <a:rPr lang="fa-IR" dirty="0" smtClean="0">
                <a:cs typeface="B Nazanin" panose="00000400000000000000" pitchFamily="2" charset="-78"/>
              </a:rPr>
              <a:t>.</a:t>
            </a:r>
          </a:p>
          <a:p>
            <a:pPr marL="45720" indent="0">
              <a:buNone/>
            </a:pPr>
            <a:endParaRPr lang="en-US" dirty="0">
              <a:cs typeface="B Nazanin" panose="00000400000000000000" pitchFamily="2" charset="-78"/>
            </a:endParaRPr>
          </a:p>
          <a:p>
            <a:pPr>
              <a:buFont typeface="Wingdings" panose="05000000000000000000" pitchFamily="2" charset="2"/>
              <a:buChar char="§"/>
            </a:pPr>
            <a:r>
              <a:rPr lang="fa-IR" b="1" dirty="0" smtClean="0">
                <a:cs typeface="B Nazanin" panose="00000400000000000000" pitchFamily="2" charset="-78"/>
              </a:rPr>
              <a:t>ﺧﻄﺮ </a:t>
            </a:r>
            <a:r>
              <a:rPr lang="fa-IR" b="1" dirty="0">
                <a:cs typeface="B Nazanin" panose="00000400000000000000" pitchFamily="2" charset="-78"/>
              </a:rPr>
              <a:t>ﻣﺘﻮﺳﻂ ﺧﻮدﮐﺸﯽ  </a:t>
            </a:r>
            <a:r>
              <a:rPr lang="fa-IR" b="1" dirty="0" smtClean="0">
                <a:cs typeface="B Nazanin" panose="00000400000000000000" pitchFamily="2" charset="-78"/>
              </a:rPr>
              <a:t>=  </a:t>
            </a:r>
            <a:r>
              <a:rPr lang="fa-IR" dirty="0">
                <a:cs typeface="B Nazanin" panose="00000400000000000000" pitchFamily="2" charset="-78"/>
              </a:rPr>
              <a:t>اﻓﮑﺎر ﺧﻮدﮐﺸﯽ ﻣﮑﺮر ﺑﺎ ﺷﺪت و دوره ﻣﺤﺪود وﺟﻮد دارد، ﯾﮏ ﻃﺮح و ﻧﻘﺸﻪ ﺧﺎص وﺟﻮد دارد وﻟﯽ ﻗﺼﺪ ﺧﻮدﮐﺸﯽ وﺟﻮد ﻧﺪارد .ﯾﮏ ﺳﺮي ﻋﻮاﻣﻞ ﺧﻄﺮ وﺟﻮد دارد(ﺳﺎﺑﻘﻪ اﻗﺪام ﺑﻪ ﺧﻮدﮐﺸﯽ و ﺣﺪاﻗﻞ دو ﻋﺎﻣﻞ ﺧﻄﺮ اﺿﺎﻓﯽ ﺧﻮدﮐﺸﯽ) وﻟﯽ ﻋﻮاﻣﻞ ﻣﺤﺎﻓﻈﺖ ﮐﻨﻨﺪه ﻫﻢ وﺟﻮد دارد .ﻓﺮد ﺑﺮاي ﺑﻬﺒﻮد وﺿﻌﯿﺖ ﻫﯿﺠﺎﻧﯽ و روان ﺷﻨﺎﺧﺘﯽ ﻓﻌﻠﯽ ﺧﻮد اﻧﮕﯿﺰه دارد.</a:t>
            </a:r>
            <a:r>
              <a:rPr lang="fa-IR" b="1" dirty="0">
                <a:cs typeface="B Nazanin" panose="00000400000000000000" pitchFamily="2" charset="-78"/>
              </a:rPr>
              <a:t>  </a:t>
            </a:r>
            <a:endParaRPr lang="en-US" dirty="0">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r>
              <a:rPr lang="fa-IR" b="1" dirty="0">
                <a:cs typeface="B Nazanin" panose="00000400000000000000" pitchFamily="2" charset="-78"/>
              </a:rPr>
              <a:t> </a:t>
            </a:r>
            <a:endParaRPr lang="en-US" dirty="0">
              <a:cs typeface="B Nazanin" panose="00000400000000000000" pitchFamily="2" charset="-78"/>
            </a:endParaRPr>
          </a:p>
          <a:p>
            <a:pPr marL="45720" indent="0">
              <a:buNone/>
            </a:pPr>
            <a:endParaRPr lang="en-US" dirty="0"/>
          </a:p>
        </p:txBody>
      </p:sp>
    </p:spTree>
    <p:extLst>
      <p:ext uri="{BB962C8B-B14F-4D97-AF65-F5344CB8AC3E}">
        <p14:creationId xmlns:p14="http://schemas.microsoft.com/office/powerpoint/2010/main" val="165612983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611560" y="731520"/>
            <a:ext cx="8064896" cy="5433784"/>
          </a:xfrm>
        </p:spPr>
        <p:txBody>
          <a:bodyPr>
            <a:normAutofit/>
          </a:bodyPr>
          <a:lstStyle/>
          <a:p>
            <a:endParaRPr lang="fa-IR" b="1" dirty="0" smtClean="0">
              <a:cs typeface="B Nazanin" panose="00000400000000000000" pitchFamily="2" charset="-78"/>
            </a:endParaRPr>
          </a:p>
          <a:p>
            <a:pPr>
              <a:buFont typeface="Wingdings" panose="05000000000000000000" pitchFamily="2" charset="2"/>
              <a:buChar char="§"/>
            </a:pPr>
            <a:r>
              <a:rPr lang="fa-IR" b="1" dirty="0" smtClean="0">
                <a:cs typeface="B Nazanin" panose="00000400000000000000" pitchFamily="2" charset="-78"/>
              </a:rPr>
              <a:t>ﺧﻄﺮ </a:t>
            </a:r>
            <a:r>
              <a:rPr lang="fa-IR" b="1" dirty="0">
                <a:cs typeface="B Nazanin" panose="00000400000000000000" pitchFamily="2" charset="-78"/>
              </a:rPr>
              <a:t>ﺑﺎﻻي ﺧﻮدﮐﺸﯽ  - </a:t>
            </a:r>
            <a:r>
              <a:rPr lang="fa-IR" dirty="0">
                <a:cs typeface="B Nazanin" panose="00000400000000000000" pitchFamily="2" charset="-78"/>
              </a:rPr>
              <a:t>اﻓﮑﺎر ﺧﻮدﮐﺸﯽ ﻣﮑﺮر، ﺷﺪﯾﺪ و ﻣﺪاوم، وﺟﻮد ﻃﺮح ﻧﻘﺸﻪ ﺧﺎص، وﺟﻮد ﻧﺸﺎﻧﻪ ﻫﺎي ﻋﯿﻨﯽ از ﻗﺼﺪ ﺧﻮدﮐﺸﯽ ﻣﺎﻧﻨﺪ ﺗﻬﯿﻪ وﺳﺎﯾﻞ ﻻزم ﺑﺮاي ﺧﻮدﮐﺸﯽ، ﺑﺨﺸﯿﺪن اﻣﻮال و ...ﺷﻮاﻫﺪي از ﺧﻮد- ﮐﻨﺘﺮﻟﯽ ﺿﻌﯿﻒ، ﺧﻠﻖ اﻓﺴﺮده و ﻋﻼﺋﻢ</a:t>
            </a:r>
            <a:r>
              <a:rPr lang="fa-IR" b="1" dirty="0">
                <a:cs typeface="B Nazanin" panose="00000400000000000000" pitchFamily="2" charset="-78"/>
              </a:rPr>
              <a:t> </a:t>
            </a:r>
            <a:r>
              <a:rPr lang="fa-IR" dirty="0">
                <a:cs typeface="B Nazanin" panose="00000400000000000000" pitchFamily="2" charset="-78"/>
              </a:rPr>
              <a:t>ﺷﺪﯾﺪ روان ﭘﺰﺷﮑﯽ، ﻋﻮاﻣﻞ ﺧﻄﺮ ﻣﺘﻌﺪد و ﻋﻮاﻣﻞ ﻣﺤﺎﻓﻆ ﻣﻌﺪود .ﺳﺎﺑﻘﻪ اﻗﺪام ﺑﻪ ﺧﻮدﮐﺸﯽ ﺑﺎ دو ﯾﺎ ﭼﻨﺪ ﻋﺎﻣﻞ ﺧﻄﺮ دﯾﮕﺮ وﺟﻮد دارد .ﻓﺮد ﻓﺎﻗﺪ اﻧﻌﻄﺎف ﭘﺬﯾﺮي ﺷﻨﺎﺧﺘﯽ ﺑﻮده، ﻧﺴﺒﺖ ﺑﻪ آﯾﻨﺪه ﻧﺎاﻣﯿﺪ اﺳﺖ و وﺟﻮد ﺣﻤﺎﯾﺖ اﺟﺘﻤﺎﻋﯽ ﻣﻮﺟﻮد را اﻧﮑﺎر ﻣﯽ ﮐﻨﺪ</a:t>
            </a:r>
            <a:r>
              <a:rPr lang="fa-IR" dirty="0" smtClean="0">
                <a:cs typeface="B Nazanin" panose="00000400000000000000" pitchFamily="2" charset="-78"/>
              </a:rPr>
              <a:t>.</a:t>
            </a:r>
          </a:p>
          <a:p>
            <a:pPr>
              <a:buFont typeface="Wingdings" panose="05000000000000000000" pitchFamily="2" charset="2"/>
              <a:buChar char="§"/>
            </a:pPr>
            <a:r>
              <a:rPr lang="fa-IR" b="1" dirty="0" smtClean="0">
                <a:cs typeface="B Nazanin" panose="00000400000000000000" pitchFamily="2" charset="-78"/>
              </a:rPr>
              <a:t> ﺧﻄﺮ </a:t>
            </a:r>
            <a:r>
              <a:rPr lang="fa-IR" b="1" dirty="0">
                <a:cs typeface="B Nazanin" panose="00000400000000000000" pitchFamily="2" charset="-78"/>
              </a:rPr>
              <a:t>ﻓﻮري ﺧﻮدﮐﺸﯽ- </a:t>
            </a:r>
            <a:r>
              <a:rPr lang="fa-IR" dirty="0">
                <a:cs typeface="B Nazanin" panose="00000400000000000000" pitchFamily="2" charset="-78"/>
              </a:rPr>
              <a:t>اﻓﮑﺎر ﺧﻮدﮐﺸﯽ ﻣﮑﺮر و ﺷﺪﯾﺪ و ﻣﺪاوم، ﻃﺮح و ﻧﻘﺸﻪ ﺧﺎص، دﺳﺘﺮﺳﯽ ﺑﻪ وﺳﺎﯾﻞ ﺧﻮدﮐﺸﯽ، ﻗﺼﺪ ﻋﯿﻨﯽ ﺧﻮدﮐﺸﯽ(ﺧﻮد ﮔﺰارﺷﯽ و ﻗﻀﺎوت ﺑﺎﻟﯿﻨﯽ) ﺧﻮد ﮐﻨﺘﺮﻟﯽ آﺳﯿﺐ دﯾﺪه، ﺧﻠﻖ اﻓﺴﺮده، ﻋﻼﺋﻢ ﺷﺪﯾﺪ روان ﭘﺰﺷﮑﯽ، ﻓﺮد ﺑﺎرﻫﺎ اﻗﺪام ﺑﻪ ﺧﻮدﮐﺸﯽ ﮐﺮده. ﻋﻮاﻣﻞ ﺧﻄﺮ زﯾﺎد ﺑﻮده ﻮ ﻋﻮاﻣﻞ ﻣﺤﺎﻓﻈﺖ ﮐﻨﻨﺪه وﺟﻮدﻧﺪارد.</a:t>
            </a:r>
            <a:endParaRPr lang="en-US" dirty="0">
              <a:cs typeface="B Nazanin" panose="00000400000000000000" pitchFamily="2" charset="-78"/>
            </a:endParaRPr>
          </a:p>
          <a:p>
            <a:pPr marL="45720" indent="0">
              <a:buNone/>
            </a:pPr>
            <a:endParaRPr lang="en-US" dirty="0"/>
          </a:p>
        </p:txBody>
      </p:sp>
    </p:spTree>
    <p:extLst>
      <p:ext uri="{BB962C8B-B14F-4D97-AF65-F5344CB8AC3E}">
        <p14:creationId xmlns:p14="http://schemas.microsoft.com/office/powerpoint/2010/main" val="400743324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51520" y="731520"/>
            <a:ext cx="8712968" cy="5649808"/>
          </a:xfrm>
        </p:spPr>
        <p:txBody>
          <a:bodyPr>
            <a:normAutofit/>
          </a:bodyPr>
          <a:lstStyle/>
          <a:p>
            <a:pPr marL="45720" indent="0" algn="justLow">
              <a:lnSpc>
                <a:spcPct val="150000"/>
              </a:lnSpc>
              <a:spcAft>
                <a:spcPts val="800"/>
              </a:spcAft>
              <a:buNone/>
            </a:pPr>
            <a:r>
              <a:rPr lang="fa-IR" sz="3200" b="1" dirty="0" smtClean="0">
                <a:latin typeface="Calibri"/>
                <a:ea typeface="Calibri"/>
                <a:cs typeface="B Nazanin"/>
              </a:rPr>
              <a:t>ﺧﻮدﮐﺸﯽ </a:t>
            </a:r>
            <a:r>
              <a:rPr lang="fa-IR" sz="3200" b="1" dirty="0">
                <a:latin typeface="Calibri"/>
                <a:ea typeface="Calibri"/>
                <a:cs typeface="B Nazanin"/>
              </a:rPr>
              <a:t>از ﺟﻤﻠﻪ ﻣﺸﮑﻼﺗﯽ اﺳﺖ ﮐﻪ ﺗﻮﺟﻪ ﻓﻮري و اورژاﻧﺴﯽ ﻣﺮاﮐﺰ ﺑﻬﺪاﺷﺘﯽ را ﻣﯽ ﻃﻠﺒﺪ</a:t>
            </a:r>
            <a:r>
              <a:rPr lang="fa-IR" sz="3200" b="1" dirty="0" smtClean="0">
                <a:latin typeface="Calibri"/>
                <a:ea typeface="Calibri"/>
                <a:cs typeface="B Nazanin"/>
              </a:rPr>
              <a:t>. </a:t>
            </a:r>
          </a:p>
          <a:p>
            <a:pPr marL="45720" indent="0">
              <a:lnSpc>
                <a:spcPct val="150000"/>
              </a:lnSpc>
              <a:spcAft>
                <a:spcPts val="800"/>
              </a:spcAft>
              <a:buNone/>
            </a:pPr>
            <a:r>
              <a:rPr lang="fa-IR" sz="3200" b="1" dirty="0" smtClean="0">
                <a:latin typeface="Calibri"/>
                <a:ea typeface="Calibri"/>
                <a:cs typeface="B Nazanin"/>
              </a:rPr>
              <a:t> </a:t>
            </a:r>
            <a:r>
              <a:rPr lang="fa-IR" sz="3200" b="1" dirty="0">
                <a:latin typeface="Calibri"/>
                <a:ea typeface="Calibri"/>
                <a:cs typeface="B Nazanin"/>
              </a:rPr>
              <a:t>اﮔﺮﭼﻪ ﭘﯿﺸﮕﯿﺮي از ﺧﻮدﮐﺸﯽ اﺻﻼ ﮐﺎر راﺣﺘﯽ ﻧﯿﺴﺖ و ﻣﺴﺘﻠﺰم ﯾﮏ روﯾﮑﺮد ﺟﺎﻣﻊ و اﺟﺮاي ﻃﯿﻒ ﮔﺴﺘﺮده اي از ﻣﺪاﺧﻼت از آﻣﻮزش ﻓﺮزﻧﺪ ﭘﺮوري ﺗﺎ ﻣﺸﺎوره ﺧﺎﻧﻮادﮔﯽ و درﻣﺎن اﺧﺘﻼﻻت رواﻧﯽ اﺳﺖ، وﻟﯽ در اﯾﻦ ﻣﯿﺎن ﻣﺮاﮐﺰ ﻣﺮاﻗﺒﺖ ﺑﻬﺪاﺷﺘﯽ اوﻟﯿﻪ ﻣﯽ ﺗﻮاﻧﻨﺪ ﻧﻘﺶ ﻣﻬﻤﯽ را داﺷﺘﻪ ﺑﺎﺷﻨﺪ </a:t>
            </a:r>
            <a:r>
              <a:rPr lang="fa-IR" sz="3200" b="1" dirty="0" smtClean="0">
                <a:latin typeface="Calibri"/>
                <a:ea typeface="Calibri"/>
                <a:cs typeface="B Nazanin"/>
              </a:rPr>
              <a:t>.</a:t>
            </a:r>
          </a:p>
          <a:p>
            <a:pPr marL="45720" indent="0">
              <a:buNone/>
            </a:pPr>
            <a:endParaRPr lang="en-US" dirty="0"/>
          </a:p>
        </p:txBody>
      </p:sp>
    </p:spTree>
    <p:extLst>
      <p:ext uri="{BB962C8B-B14F-4D97-AF65-F5344CB8AC3E}">
        <p14:creationId xmlns:p14="http://schemas.microsoft.com/office/powerpoint/2010/main" val="2184881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23528" y="332656"/>
            <a:ext cx="8496944" cy="6264696"/>
          </a:xfrm>
        </p:spPr>
        <p:txBody>
          <a:bodyPr>
            <a:normAutofit/>
          </a:bodyPr>
          <a:lstStyle/>
          <a:p>
            <a:pPr algn="ctr">
              <a:buFont typeface="Wingdings" panose="05000000000000000000" pitchFamily="2" charset="2"/>
              <a:buChar char="q"/>
            </a:pPr>
            <a:r>
              <a:rPr lang="fa-IR" sz="2400" b="1" dirty="0" smtClean="0">
                <a:cs typeface="B Titr" panose="00000700000000000000" pitchFamily="2" charset="-78"/>
              </a:rPr>
              <a:t>ﺗﻌﯿﯿﻦ </a:t>
            </a:r>
            <a:r>
              <a:rPr lang="fa-IR" sz="2400" b="1" dirty="0">
                <a:cs typeface="B Titr" panose="00000700000000000000" pitchFamily="2" charset="-78"/>
              </a:rPr>
              <a:t>ﻧﻮع ﻣﺪاﺧﻠﻪ ﺑﺮاﺳﺎس ﺳﻄﺢ </a:t>
            </a:r>
            <a:r>
              <a:rPr lang="fa-IR" sz="2400" b="1" dirty="0" smtClean="0">
                <a:cs typeface="B Titr" panose="00000700000000000000" pitchFamily="2" charset="-78"/>
              </a:rPr>
              <a:t>ﺧﻄﺮ</a:t>
            </a:r>
            <a:endParaRPr lang="fa-IR" sz="2400" dirty="0" smtClean="0">
              <a:cs typeface="B Titr" panose="00000700000000000000" pitchFamily="2" charset="-78"/>
            </a:endParaRPr>
          </a:p>
          <a:p>
            <a:endParaRPr lang="fa-IR" dirty="0">
              <a:cs typeface="B Nazanin" panose="00000400000000000000" pitchFamily="2" charset="-78"/>
            </a:endParaRPr>
          </a:p>
          <a:p>
            <a:pPr marL="45720" indent="0">
              <a:buNone/>
            </a:pPr>
            <a:r>
              <a:rPr lang="fa-IR" dirty="0" smtClean="0">
                <a:cs typeface="B Nazanin" panose="00000400000000000000" pitchFamily="2" charset="-78"/>
              </a:rPr>
              <a:t>ﻣﺪﯾﺮﯾﺖ </a:t>
            </a:r>
            <a:r>
              <a:rPr lang="fa-IR" dirty="0">
                <a:cs typeface="B Nazanin" panose="00000400000000000000" pitchFamily="2" charset="-78"/>
              </a:rPr>
              <a:t>ﺧﻄﺮ ﺧﻮدﮐﺸﯽ از ارزﯾﺎﺑﯽ ﺧﻄﺮ آن ﺟﺪاﺷﺪﻧﯽ ﻧﯿﺴﺖ زﯾﺮا ﻧﻮع ﻣﺪاﺧﻠﻪ ﺑﻪ ﻣﯿﺰان زﯾﺎدي ﺑﺴﺘﮕﯽ ﺑﻪ ﺳﻄﺢ ﺧﻄﺮ ﺧﻮدﮐﺸﯽ دارد .ﺑﻨﺎﺑﺮاﯾﻦ ﭘﺲ از ﺗﻌﯿﯿﻦ ﺳﻄﺢ ﺧﻄﺮ ﺧﻮدﮐﺸﯽ اﺳﺖ ﮐﻪ ﺑﺎﯾﺪ ﻃﺮح  درﻣﺎن رﯾﺨﺘﻪ ﺷﻮد . اﯾﻦ ﻃﺮح ﻣﻌﻤﻮﻻ ﺑﺎ ﻫﻤﮑﺎري ﻣﺮاﺟﻊ ﻃﺮاﺣﯽ ﻣﯽ ﺷﻮد و ﮔﺎﻫﯽ ﻻزم اﺳﺖ ﺧﺎﻧﻮاده ﺑﯿﻤﺎر ﻧﯿﺰ در آن ﻣﺸﺎرﮐﺖ داﺷﺘﻪ ﺑﺎﺷﺪ .ﻫﻤﭽﻨﯿﻦ ﻃﺮح درﻣﺎن ﻣﺴﺘﻠﺰم ﻫﻤﮑﺎري ﺗﯿﻤﯽ ﭘﺰﺷﮏ، روان ﺷﻨﺎس و ﮐﺎرﺷﻨﺎس ﻣﺮاﻗﺐ ﺳﻼﻣﺖ ﺧﺎﻧﻮاده اﺳﺖ ﺗﺎ ﻣﻮﻟﻔﻪ ﻫﺎي ﻣﺨﺘﻠﻒ آن اﺟﺮا ﺷﻮد . ﺑﻄﻮر ﮐﻠﯽ، ﻃﺮح درﻣﺎن ﺑﺎﯾﺪ </a:t>
            </a:r>
            <a:r>
              <a:rPr lang="fa-IR" u="sng" dirty="0">
                <a:cs typeface="B Nazanin" panose="00000400000000000000" pitchFamily="2" charset="-78"/>
              </a:rPr>
              <a:t>اﻣﻨﯿﺖ ﻓﻮري </a:t>
            </a:r>
            <a:r>
              <a:rPr lang="fa-IR" dirty="0">
                <a:cs typeface="B Nazanin" panose="00000400000000000000" pitchFamily="2" charset="-78"/>
              </a:rPr>
              <a:t>ﻣﺮاﺟﻊ را ﺗﺎﻣﯿﻦ ﮐﻨﺪ و زﻣﯿﻨﻪ ﻻزم را ﺑﺮاي درﻣﺎن ﻓﻮري ﺑﯿﻤﺎر و آﻣﻮزش ﺧﺎﻧﻮاده ﻓﺮاﻫﻢ آورد .</a:t>
            </a:r>
            <a:endParaRPr lang="en-US" dirty="0">
              <a:cs typeface="B Nazanin" panose="00000400000000000000" pitchFamily="2" charset="-78"/>
            </a:endParaRPr>
          </a:p>
          <a:p>
            <a:pPr marL="45720" indent="0">
              <a:buNone/>
            </a:pPr>
            <a:r>
              <a:rPr lang="fa-IR" dirty="0" smtClean="0">
                <a:cs typeface="B Nazanin" panose="00000400000000000000" pitchFamily="2" charset="-78"/>
              </a:rPr>
              <a:t> </a:t>
            </a:r>
            <a:r>
              <a:rPr lang="fa-IR" dirty="0">
                <a:cs typeface="B Nazanin" panose="00000400000000000000" pitchFamily="2" charset="-78"/>
              </a:rPr>
              <a:t>ﺑﻨﺎﺑﺮاﯾﻦ وﻗﺘﯽ ﺳﻄﺢ ﺧﻄﺮ ﺧﻮدﮐﺸﯽ ﻣﺸﺨﺺ ﺷﺪ، ﺳﻄﺢ ﻣﺮاﻗﺒﺖ ﻣﻮرد ﻧﯿﺎز را ﺗﻌﯿﯿﻦ ﮐﻨﯿﺪ: </a:t>
            </a:r>
            <a:endParaRPr lang="fa-IR" dirty="0" smtClean="0">
              <a:cs typeface="B Nazanin" panose="00000400000000000000" pitchFamily="2" charset="-78"/>
            </a:endParaRPr>
          </a:p>
          <a:p>
            <a:pPr marL="45720" indent="0">
              <a:buNone/>
            </a:pPr>
            <a:endParaRPr lang="en-US" dirty="0">
              <a:cs typeface="B Nazanin" panose="00000400000000000000" pitchFamily="2" charset="-78"/>
            </a:endParaRPr>
          </a:p>
          <a:p>
            <a:pPr lvl="0">
              <a:buFont typeface="Wingdings" panose="05000000000000000000" pitchFamily="2" charset="2"/>
              <a:buChar char="§"/>
            </a:pPr>
            <a:r>
              <a:rPr lang="fa-IR" b="1" dirty="0" smtClean="0">
                <a:cs typeface="B Nazanin" panose="00000400000000000000" pitchFamily="2" charset="-78"/>
              </a:rPr>
              <a:t>ﮔﺮ </a:t>
            </a:r>
            <a:r>
              <a:rPr lang="fa-IR" b="1" dirty="0">
                <a:cs typeface="B Nazanin" panose="00000400000000000000" pitchFamily="2" charset="-78"/>
              </a:rPr>
              <a:t>ﺧﻄﺮ ﺧﻮدﮐﺸﯽ </a:t>
            </a:r>
            <a:r>
              <a:rPr lang="fa-IR" b="1" u="sng" dirty="0">
                <a:cs typeface="B Nazanin" panose="00000400000000000000" pitchFamily="2" charset="-78"/>
              </a:rPr>
              <a:t>ﭘﺎﯾﯿﻦ</a:t>
            </a:r>
            <a:r>
              <a:rPr lang="fa-IR" b="1" dirty="0">
                <a:cs typeface="B Nazanin" panose="00000400000000000000" pitchFamily="2" charset="-78"/>
              </a:rPr>
              <a:t> اﺳﺖ، </a:t>
            </a:r>
            <a:r>
              <a:rPr lang="fa-IR" dirty="0">
                <a:cs typeface="B Nazanin" panose="00000400000000000000" pitchFamily="2" charset="-78"/>
              </a:rPr>
              <a:t>ﺟﻠﺴﺎت ﻣﻌﻤﻮل ﺧﻮد را داﺷﺘﻪ ﺑﺎﺷﯿﺪ و ﺑﺎ ﯾﮏ روﯾﮑﺮد ﻣﺸﺎوره اي ﺑﻪ ﻣﻮﺿﻮع ﺑﭙﺮدازید. اﻟﺒﺘﻪ اﻓﺮاد ﺑﺎ رﯾﺴﮏ ﺧﻔﯿﻒ، ﻣﺴﺘﻠﺰم ارزﯾﺎﺑﯽ ﻣﺠﺪد و ﭘﺎﯾﺶ اﻓﮑﺎر ﺧﻮدﮐﺸﯽ در ﻃﯽ زﻣﺎن ﻫﺴﺘﻨﺪ ﭼﻮن ﻫﻤﺎﻧﻄﻮر ﮐﻪ ذﮐﺮ ﺷﺪ ﺳﻄﺢ ﺧﻄﺮ اﯾﺴﺘﺎ ﻧﯿﺴﺖ و ﮐﺴﺎﻧﯽ ﮐﻪ در اﯾﻦ ﮔﺮوه و ﯾﺎ ﮔﺮوه ﻣﺘﻮﺳﻂ ﻗﺮار ﻣﯽ ﮔﯿﺮﻧﺪ، ﻣﻤﮑﻦ اﺳﺖ ﺑﻪ ﺳﻤﺖ ﮔﺮوه ﻫﺎي ﺑﺎﻻﺗﺮ ﺣﺮﮐﺖ ﮐﻨﻨﺪ . </a:t>
            </a:r>
            <a:r>
              <a:rPr lang="fa-IR" b="1" dirty="0">
                <a:cs typeface="B Nazanin" panose="00000400000000000000" pitchFamily="2" charset="-78"/>
              </a:rPr>
              <a:t> </a:t>
            </a:r>
            <a:endParaRPr lang="en-US" dirty="0">
              <a:cs typeface="B Nazanin" panose="00000400000000000000" pitchFamily="2" charset="-78"/>
            </a:endParaRPr>
          </a:p>
          <a:p>
            <a:pPr marL="45720" indent="0">
              <a:buNone/>
            </a:pPr>
            <a:r>
              <a:rPr lang="fa-IR" b="1" dirty="0">
                <a:cs typeface="B Nazanin" panose="00000400000000000000" pitchFamily="2" charset="-78"/>
              </a:rPr>
              <a:t> </a:t>
            </a:r>
            <a:endParaRPr lang="en-US" dirty="0">
              <a:cs typeface="B Nazanin" panose="00000400000000000000" pitchFamily="2" charset="-78"/>
            </a:endParaRPr>
          </a:p>
          <a:p>
            <a:pPr marL="45720" indent="0">
              <a:buNone/>
            </a:pPr>
            <a:endParaRPr lang="en-US" dirty="0"/>
          </a:p>
        </p:txBody>
      </p:sp>
    </p:spTree>
    <p:extLst>
      <p:ext uri="{BB962C8B-B14F-4D97-AF65-F5344CB8AC3E}">
        <p14:creationId xmlns:p14="http://schemas.microsoft.com/office/powerpoint/2010/main" val="772051388"/>
      </p:ext>
    </p:extLst>
  </p:cSld>
  <p:clrMapOvr>
    <a:masterClrMapping/>
  </p:clrMapOvr>
  <p:transition spd="slow">
    <p:wheel spokes="1"/>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67544" y="692696"/>
            <a:ext cx="8208912" cy="5760640"/>
          </a:xfrm>
        </p:spPr>
        <p:txBody>
          <a:bodyPr>
            <a:normAutofit lnSpcReduction="10000"/>
          </a:bodyPr>
          <a:lstStyle/>
          <a:p>
            <a:pPr lvl="0">
              <a:buFont typeface="Wingdings" panose="05000000000000000000" pitchFamily="2" charset="2"/>
              <a:buChar char="§"/>
            </a:pPr>
            <a:r>
              <a:rPr lang="fa-IR" b="1" dirty="0">
                <a:cs typeface="B Nazanin" panose="00000400000000000000" pitchFamily="2" charset="-78"/>
              </a:rPr>
              <a:t>اﮔﺮ ﺧﻄﺮ ﺧﻮدﮐﺸﯽ</a:t>
            </a:r>
            <a:r>
              <a:rPr lang="fa-IR" b="1" u="sng" dirty="0">
                <a:cs typeface="B Nazanin" panose="00000400000000000000" pitchFamily="2" charset="-78"/>
              </a:rPr>
              <a:t> ﻣﺘﻮﺳﻂ </a:t>
            </a:r>
            <a:r>
              <a:rPr lang="fa-IR" b="1" dirty="0">
                <a:cs typeface="B Nazanin" panose="00000400000000000000" pitchFamily="2" charset="-78"/>
              </a:rPr>
              <a:t>اﺳﺖ، </a:t>
            </a:r>
            <a:r>
              <a:rPr lang="fa-IR" dirty="0">
                <a:cs typeface="B Nazanin" panose="00000400000000000000" pitchFamily="2" charset="-78"/>
              </a:rPr>
              <a:t>ﺑﯿﻤﺎر را ﭘﺎﯾﺶ ﮐﻨﯿﺪ و ﺳﻄﺢ ﺧﻄﺮ ﺧﻮدﮐﺸﯽ را ﻣﺮﺗﺐ- در ﻓﻮاﺻﻞ ﻫﻔﺘﮕﯽ و ﺣﺪاﻗﻞ  ﻣﺎﻫﺎﻧﻪ ارزﯾﺎﺑﯽ ﮐﻨﯿﺪ-  ﺗﺎ اﮔﺮ ﻧﯿﺎز ﺑﻪ ﺑﺴﺘﺮي ﺷﺪن وﺟﻮد دارد ﺳﺮﯾﻌﺎ اﯾﻦ ﮐﺎر را اﻧﺠﺎم دﻫﯿﺪ. در ﻣﺠﻤﻮع،  ﻓﺮدي را ﮐﻪ  ﺧﻄﺮ ﻣﺘﻮﺳﻂ ﻗﺮار دارد، اﺑﺘﺪا ﺑﻪ ﭘﺰﺷﮏ و ﯾﺎ روان ﭘﺰﺷﮏ ارﺟﺎع دﻫﯿﺪ، ﺗﺮﺗﯿﺒﯽ دﻫﯿﺪ ﺗﺎ ﺑﯿﻤﺎر 24 ﺳﺎﻋﺘﻪ ﺑﻪ ﺧﺪﻣﺎت در ﺣﻤﺎﯾﺘﯽ ﻣﺮﮐﺰ دﺳﺘﺮﺳﯽ داﺷﺘﻪ ﺑﺎﺷﺪ و ﺳﯿﺴﺘﻢ ﺣﻤﺎﯾﺘﯽ وي ﺷﺎﻣﻞ ﺧﺎﻧﻮاده را در ﻃﺮح ﻣﺪﯾﺮﯾﺖ ﺧﻮدﮐﺸﯽ ﻣﺸﺎرﮐﺖ دﻫﯿﺪ .اﯾﻦ اﻓﺮاد ﻣﯽ ﺗﻮاﻧﻨﺪ در ﺻﻮرت وﺟﻮد ﺣﻤﺎﯾﺖ و ﻧﻈﺎرت ﮐﺎﻓﯽ در ﺧﺎﻧﻪ ﻧﮕﻬﺪاري ﺷﻮد . ﺑﺨﺎﻃﺮ داﺷﺘﻪ ﺑﺎﺷﯿﺪ ﺗﺎرﯾﺦ ﺟﻠﺴﺎت ﺑﻌﺪي را ﺑﺎ ﺑﯿﻤﺎر ﺗﻌﯿﯿﻦ ﮐﻨﯿﺪ و زﻣﺎن ﺟﻠﺴﻪ را ﺑﺎ ﺗﻠﻔﻦ ﯾﺎد آوري ﮐﻨﯿﺪ .</a:t>
            </a:r>
            <a:r>
              <a:rPr lang="fa-IR" b="1" dirty="0">
                <a:cs typeface="B Nazanin" panose="00000400000000000000" pitchFamily="2" charset="-78"/>
              </a:rPr>
              <a:t> </a:t>
            </a:r>
            <a:endParaRPr lang="en-US" dirty="0">
              <a:cs typeface="B Nazanin" panose="00000400000000000000" pitchFamily="2" charset="-78"/>
            </a:endParaRPr>
          </a:p>
          <a:p>
            <a:pPr marL="45720" indent="0">
              <a:buNone/>
            </a:pPr>
            <a:endParaRPr lang="en-US" dirty="0">
              <a:cs typeface="B Nazanin" panose="00000400000000000000" pitchFamily="2" charset="-78"/>
            </a:endParaRPr>
          </a:p>
          <a:p>
            <a:pPr>
              <a:buFont typeface="Wingdings" panose="05000000000000000000" pitchFamily="2" charset="2"/>
              <a:buChar char="§"/>
            </a:pPr>
            <a:r>
              <a:rPr lang="fa-IR" b="1" dirty="0" smtClean="0">
                <a:cs typeface="B Nazanin" panose="00000400000000000000" pitchFamily="2" charset="-78"/>
              </a:rPr>
              <a:t>ﺑﺮاي </a:t>
            </a:r>
            <a:r>
              <a:rPr lang="fa-IR" b="1" dirty="0">
                <a:cs typeface="B Nazanin" panose="00000400000000000000" pitchFamily="2" charset="-78"/>
              </a:rPr>
              <a:t>اﻓﺮاد ﺑﺎ ﺳﻄﺢ ﺧﻄﺮ  </a:t>
            </a:r>
            <a:r>
              <a:rPr lang="fa-IR" b="1" u="sng" dirty="0">
                <a:cs typeface="B Nazanin" panose="00000400000000000000" pitchFamily="2" charset="-78"/>
              </a:rPr>
              <a:t>ﺷﺪﯾﺪ ﯾﺎ ﻓﻮري</a:t>
            </a:r>
            <a:r>
              <a:rPr lang="fa-IR" b="1" dirty="0">
                <a:cs typeface="B Nazanin" panose="00000400000000000000" pitchFamily="2" charset="-78"/>
              </a:rPr>
              <a:t>،  </a:t>
            </a:r>
            <a:r>
              <a:rPr lang="fa-IR" dirty="0">
                <a:cs typeface="B Nazanin" panose="00000400000000000000" pitchFamily="2" charset="-78"/>
              </a:rPr>
              <a:t>ﺑﺴﺘﺮي ﮐﺮدن ﮐﻪ ﮔﺎﻫﯽ ﻻزم اﺳﺖ ﻋﻠﯽ رﻏﻢ ﻣﯿﻞ ﻣﺮاﺟﻊ و ﺑﻪ ﺻﻮرت  اﺟﺒﺎري اﻧﺠﺎم ﺷﻮد، اوﻟﯿﻦ ﮔﺰﯾﻨﻪ اﺳﺖ ﺗﺎ ﻣﺪﯾﺮﯾﺖ ﮐﺎﻣﻞ ﺻﻮرت ﮔﯿﺮد. اﻟﺒﺘﻪ اﮔﺮ اﻋﻀﺎي ﺧﺎﻧﻮاده ﺑﺘﻮاﻧﻨﺪ ﻧﻈﺎرت و  ﻣﺮاﻗﺒﺖ24 ﺳﺎﻋﺘﻪ داﺷﺘﻪ ﺑﺎﺷﻨﺪ اﻣﮑﺎن درﻣﺎن ﺳﺮﭘﺎﯾﯽ ﻫﻢ وﺟﻮد دارد. در ﺻﻮرﺗﯽ ﮐﻪ ﺑﯿﻤﺎر در ﺧﺎﻧﻪ ﻧﮕﻬﺪاري ﻣﯽ ﺷﻮد   ارزﯾﺎﺑﯽ ﺑﺎﯾﺪ ﺑﻪ ﺻﻮرت ﻣﺪاوم ﺑﺎ ﻓﻮاﺻﻞ 24 ﺳﺎﻋﺘﻪ اﻧﺠﺎم ﺷﻮد و ﺟﻠﺴﺎت ﻣﮑﺮر، ﺗﻤﺎس ﻫﺎي ﺗﻠﻔﻨﯽ، و وﯾﺰﯾﺖ در ﻣﻨﺰل اﻧﺠﺎم ﺷﻮد. ﺑﻨﺎﺑﺮاﯾﻦ، اوﻟﯿﻦ ﮐﺎري ﮐﻪ ﺑﺎﯾﺪ ﺑﺮاي اﯾﻦ اﻓﺮاد اﻧﺠﺎم دﻫﯿﺪ آن اﺳﺖ ﮐﻪ آﻧﻬﺎ را ﺑﻪ ﭘﺰﺷﮏ ﻣﺮﮐﺰ ارﺟﺎع دﻫﯿﺪ ﺗﺎ ﻣﻘﺪﻣﺎت ﻻزم ﺑﺮاي ﺑﺴﺘﺮي ﺷﺪن وي اﻧﺠﺎم ﺷﻮد .ﯾﺎدﺗﺎن ﺑﺎﺷﺪ ﺑﯿﻤﺎر را ﺗﺎ اﺗﺎق ﭘﺰﺷﮏ ﻫﻤﺮاﻫﯽ ﮐﻨﯿﺪ و ﺣﺘﻤﺎ ﻣﻄﻤﺌﻦ ﺷﻮﯾﺪ ﮐﻪ ﭘﺰﺷﮏ وي را وﯾﺰﯾﺖ ﻣﯽ ﮐﻨﺪ.  </a:t>
            </a:r>
            <a:endParaRPr lang="en-US" dirty="0">
              <a:cs typeface="B Nazanin" panose="00000400000000000000" pitchFamily="2" charset="-78"/>
            </a:endParaRPr>
          </a:p>
          <a:p>
            <a:pPr marL="45720" indent="0">
              <a:buNone/>
            </a:pPr>
            <a:endParaRPr lang="en-US" dirty="0">
              <a:cs typeface="B Nazanin" panose="00000400000000000000" pitchFamily="2" charset="-78"/>
            </a:endParaRPr>
          </a:p>
          <a:p>
            <a:endParaRPr lang="en-US" dirty="0"/>
          </a:p>
        </p:txBody>
      </p:sp>
    </p:spTree>
    <p:extLst>
      <p:ext uri="{BB962C8B-B14F-4D97-AF65-F5344CB8AC3E}">
        <p14:creationId xmlns:p14="http://schemas.microsoft.com/office/powerpoint/2010/main" val="4027747679"/>
      </p:ext>
    </p:extLst>
  </p:cSld>
  <p:clrMapOvr>
    <a:masterClrMapping/>
  </p:clrMapOvr>
  <p:transition spd="slow">
    <p:wheel spokes="1"/>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ded Corner 1"/>
          <p:cNvSpPr/>
          <p:nvPr/>
        </p:nvSpPr>
        <p:spPr>
          <a:xfrm>
            <a:off x="395536" y="908720"/>
            <a:ext cx="8208912" cy="5400600"/>
          </a:xfrm>
          <a:prstGeom prst="foldedCorner">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b="1" dirty="0" smtClean="0">
                <a:cs typeface="B Titr" panose="00000700000000000000" pitchFamily="2" charset="-78"/>
              </a:rPr>
              <a:t>ﯾﮏ </a:t>
            </a:r>
            <a:r>
              <a:rPr lang="fa-IR" b="1" dirty="0">
                <a:cs typeface="B Titr" panose="00000700000000000000" pitchFamily="2" charset="-78"/>
              </a:rPr>
              <a:t>روﯾﮑﺮد ﺟﺎﻣﻊ ﻣﺪﯾﺮﯾﺖ ﺧﻮدﮐﺸﯽ ﺷﺎﻣﻞ ﺳﻪ ﻣﺮﺣﻠﻪ اﺳﺖ:  </a:t>
            </a:r>
            <a:endParaRPr lang="en-US" dirty="0">
              <a:cs typeface="B Titr" panose="00000700000000000000" pitchFamily="2" charset="-78"/>
            </a:endParaRPr>
          </a:p>
          <a:p>
            <a:pPr lvl="0" algn="ctr"/>
            <a:endParaRPr lang="fa-IR" b="1" dirty="0" smtClean="0">
              <a:cs typeface="B Nazanin" panose="00000400000000000000" pitchFamily="2" charset="-78"/>
            </a:endParaRPr>
          </a:p>
          <a:p>
            <a:pPr lvl="0" algn="ctr"/>
            <a:endParaRPr lang="fa-IR" b="1" dirty="0">
              <a:cs typeface="B Nazanin" panose="00000400000000000000" pitchFamily="2" charset="-78"/>
            </a:endParaRPr>
          </a:p>
          <a:p>
            <a:pPr lvl="0" algn="ctr"/>
            <a:r>
              <a:rPr lang="fa-IR" b="1" dirty="0" smtClean="0">
                <a:cs typeface="B Nazanin" panose="00000400000000000000" pitchFamily="2" charset="-78"/>
              </a:rPr>
              <a:t> </a:t>
            </a:r>
            <a:r>
              <a:rPr lang="fa-IR" b="1" dirty="0">
                <a:cs typeface="B Nazanin" panose="00000400000000000000" pitchFamily="2" charset="-78"/>
              </a:rPr>
              <a:t>وﻗﺘﯽ ﻣﺮاﺟﻊ در ﺑﺤﺮان ﺧﻮدﮐﺸﯽ اﺳﺖ، ﻣﺪاﺧﻠﻪ ﺑﺎﯾﺪ روي ﺗﺎﻣﯿﻦ اﻣﻨﯿﺖ وي ﻣﺘﻤﺮﮐﺰ ﺑﺎﺷﺪ .در ﻣﻮاردي ﮐﻪ ﺧﻄﺮ ﺧﻮدﮐﺸﯽ ﺑﺎﻻﺳﺖ اﯾﻦ ﺗﻀﻤﯿﻦ اﻣﻨﯿﺖ ﻣﻤﮑﻦ اﺳﺖ ﺑﻪ ﺻﻮرت ﺑﺴﺘﺮي ﮐﺮدن ﺑﺎﺷﺪ .اﮔﺮ ﻣﯿﺰان ﺧﻄﺮ  ﻣﺘﻮﺳﻂ اﺳﺖ ﻣﯽ ﺗﻮان ﺑﺎ ﻃﺮاﺣﯽ ﯾﮏ ﻃﺮح اﻣﻨﯿﺖ،آن را ﺗﻀﻤﯿﻦ ﮐﺮد.</a:t>
            </a:r>
            <a:endParaRPr lang="en-US" dirty="0">
              <a:cs typeface="B Nazanin" panose="00000400000000000000" pitchFamily="2" charset="-78"/>
            </a:endParaRPr>
          </a:p>
          <a:p>
            <a:pPr lvl="0" algn="ctr"/>
            <a:r>
              <a:rPr lang="en-US" b="1" dirty="0">
                <a:cs typeface="B Nazanin" panose="00000400000000000000" pitchFamily="2" charset="-78"/>
              </a:rPr>
              <a:t> </a:t>
            </a:r>
            <a:r>
              <a:rPr lang="fa-IR" b="1" dirty="0">
                <a:cs typeface="B Nazanin" panose="00000400000000000000" pitchFamily="2" charset="-78"/>
              </a:rPr>
              <a:t>وﻗﺘﯽ اﻣﻨﯿﺖ ﻣﺮاﺟﻊ ﺗﻀﻤﯿﻦ ﺷﺪ ﺑﺎﯾﺪ روي ﻋﻮاﻣﻞ ﺧﻄﺮي ﮐﻪ از ﻧﻈﺮ زﻣﺎﻧﯽ ﺑﺎ ﺑﺤﺮان ارﺗﺒﺎط دارد  - ﻣﺎﻧﻨﺪ ﺑﯿﮑﺎر ﺷﺪن ﯾﺎ ﺑﺤﺚ و ﺟﺪل زﻧﺎﺷﻮﯾﯽ- ﮐﺎر ﺷﻮد.  </a:t>
            </a:r>
            <a:endParaRPr lang="en-US" dirty="0">
              <a:cs typeface="B Nazanin" panose="00000400000000000000" pitchFamily="2" charset="-78"/>
            </a:endParaRPr>
          </a:p>
          <a:p>
            <a:pPr lvl="0" algn="ctr"/>
            <a:r>
              <a:rPr lang="fa-IR" b="1" dirty="0">
                <a:cs typeface="B Nazanin" panose="00000400000000000000" pitchFamily="2" charset="-78"/>
              </a:rPr>
              <a:t>  ﻋﻮاﻣﻞ ﺧﻄﺮ زﻣﯿﻨﻪ ﺳﺎز ﻣﺎﻧﻨﺪ ﺑﯿﻤﺎري رواﻧﯽ ﺑﺎﯾﺪ روﺷﻦ ﺷﻮد و ﻣﺪاﺧﻼت ﻣﻨﺎﺳﺐ ﺑﺮاي آن ﻃﺮاﺣﯽ ﺷﻮد. ﻣﺪﯾﺮﯾﺖ ﻣﻨﺎﺳﺐ ﺧﻮدﮐﺸﯽ ﻓﻘﻂ ﺷﺎﻣﻞ ﺑﺮرﺳﯽ و ﮐﺎر روي ﻋﻮاﻣﻞ آﺷﮑﺎرﺳﺎز ﺧﻮدﮐﺸﯽ ﻧﯿﺴﺖ ﺑﻠﮑﻪ ﻣﺴﺘﻠﺰم ﻣﺪﯾﺮﯾﺖ و ﺣﻞ ﻫﻤﻪ ﻋﻮاﻣﻞ دﺧﯿﻞ در ﺧﻄﺮ ﺧﻮدﮐﺸﯽ ﺷﺎﻣﻞ درﻣﺎن ﻫﺮ اﺧﺘﻼل رواﻧﯽ زﯾﺮﺑﻨﺎﯾﯽ اﺳﺖ.</a:t>
            </a:r>
            <a:endParaRPr lang="en-US" dirty="0">
              <a:cs typeface="B Nazanin" panose="00000400000000000000" pitchFamily="2" charset="-78"/>
            </a:endParaRPr>
          </a:p>
          <a:p>
            <a:pPr marL="45720" indent="0" algn="ctr">
              <a:buNone/>
            </a:pPr>
            <a:endParaRPr lang="en-US" dirty="0">
              <a:cs typeface="B Nazanin" panose="00000400000000000000" pitchFamily="2" charset="-78"/>
            </a:endParaRPr>
          </a:p>
        </p:txBody>
      </p:sp>
    </p:spTree>
    <p:extLst>
      <p:ext uri="{BB962C8B-B14F-4D97-AF65-F5344CB8AC3E}">
        <p14:creationId xmlns:p14="http://schemas.microsoft.com/office/powerpoint/2010/main" val="334847968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23528" y="404664"/>
            <a:ext cx="8496944" cy="6192688"/>
          </a:xfrm>
        </p:spPr>
        <p:txBody>
          <a:bodyPr>
            <a:normAutofit/>
          </a:bodyPr>
          <a:lstStyle/>
          <a:p>
            <a:pPr lvl="0" algn="ctr">
              <a:buFont typeface="Wingdings" panose="05000000000000000000" pitchFamily="2" charset="2"/>
              <a:buChar char="q"/>
            </a:pPr>
            <a:r>
              <a:rPr lang="fa-IR" sz="2800" b="1" dirty="0" smtClean="0">
                <a:cs typeface="B Titr" panose="00000700000000000000" pitchFamily="2" charset="-78"/>
              </a:rPr>
              <a:t>ﻃﺮح اﻣﻨﯿﺖ</a:t>
            </a:r>
          </a:p>
          <a:p>
            <a:pPr lvl="0" algn="ctr">
              <a:buFont typeface="Wingdings" panose="05000000000000000000" pitchFamily="2" charset="2"/>
              <a:buChar char="q"/>
            </a:pPr>
            <a:endParaRPr lang="en-US" sz="2800" dirty="0">
              <a:cs typeface="B Titr" panose="00000700000000000000" pitchFamily="2" charset="-78"/>
            </a:endParaRPr>
          </a:p>
          <a:p>
            <a:pPr marL="45720" indent="0">
              <a:buNone/>
            </a:pPr>
            <a:r>
              <a:rPr lang="fa-IR" dirty="0" smtClean="0">
                <a:cs typeface="B Nazanin" panose="00000400000000000000" pitchFamily="2" charset="-78"/>
              </a:rPr>
              <a:t>ﻫﻤﺎﻧﻄﻮر </a:t>
            </a:r>
            <a:r>
              <a:rPr lang="fa-IR" dirty="0">
                <a:cs typeface="B Nazanin" panose="00000400000000000000" pitchFamily="2" charset="-78"/>
              </a:rPr>
              <a:t>ﮐﻪ ذﮐﺮ ﺷﺪ ﺗﻀﻤﯿﻦ اﻣﻨﯿﺖ ﻣﺮاﺟﻊ، اوﻟﯿﻦ ﮐﺎري اﺳﺖ ﮐﻪ در ﻣﺪﯾﺮﯾﺖ ﺧﻮدﮐﺸﯽ ﺑﺎﯾﺪ اﻧﺠﺎم ﺷﻮد .ﺑﻨﺎﺑﺮاﯾﻦ، وﻗﺘﯽ  ﻣﺮاﺟﻊ اﻓﮑﺎر ﺧﻮدﮐﺸﯽ را ﮔﺰارش ﻣﯽ دﻫﺪ ﺻﺮف ﻧﻈﺮ از ﺳﻄﺢ ﺧﻄﺮ ،  ﺑﺎﯾﺪ ﯾﮏ ﻃﺮح اﻣﻨﯿﺖ را ﺑﺎ ﻫﻤﮑﺎري ﻣﺮاﺟﻊ_ و در ﺻﻮرت اﻣﮑﺎن ﺑﺎ ﺧﺎﻧﻮاده ﻣﺮاﺟﻊ-  ﻃﺮاﺣﯽ ﮐﻨﯿﺪ و ﻫﺮ زﻣﺎن ﮐﻪ ﺗﻐﯿﯿﺮي در ﺳﻄﺢ ﺧﻄﺮ ﺧﻮدﮐﺸﯽ اﺗﻔﺎق اﻓﺘﺎد، اﯾﻦ ﻃﺮح را دوﺑﺎره ﺑﺎزﻧﮕﺮي ﮐﻨﯿﺪ</a:t>
            </a:r>
            <a:r>
              <a:rPr lang="fa-IR" b="1" dirty="0">
                <a:cs typeface="B Nazanin" panose="00000400000000000000" pitchFamily="2" charset="-78"/>
              </a:rPr>
              <a:t>.  </a:t>
            </a:r>
            <a:endParaRPr lang="en-US" dirty="0">
              <a:cs typeface="B Nazanin" panose="00000400000000000000" pitchFamily="2" charset="-78"/>
            </a:endParaRPr>
          </a:p>
          <a:p>
            <a:pPr marL="45720" indent="0">
              <a:buNone/>
            </a:pPr>
            <a:r>
              <a:rPr lang="fa-IR" dirty="0">
                <a:cs typeface="B Nazanin" panose="00000400000000000000" pitchFamily="2" charset="-78"/>
              </a:rPr>
              <a:t>ﻃﺮح اﻣﻨﯿﺖ ﻣﺘﻔﺎوت از ﻃﺮح درﻣﺎن اﺳﺖ. در اﯾﻦ ﻃﺮح ﺑﺎﯾﺪ روﺷﻦ ﺷﻮد ﮐﻪ اﮔﺮ ﻣﺮاﺟﻊ اﻓﮑﺎر و ﯾﺎ ﺗﻤﺎﯾﻞ ﺑﻪ ﺧﻮدﮐﺸﯽ را ﺗﺠﺮﺑﻪ ﮐﺮد ﺑﺎﯾﺪ ﭼﻪ ﮐﺎرﻫﺎﯾﯽ را اﻧﺠﺎم  دﻫﺪ و ﺑﺎ ﭼﻪ ﮐﺴﯽ ﯾﺎ ﮐﺠﺎ ﺗﻤﺎس ﺑﮕﯿﺮد .ﺑﺮﺧﯽ اﻓﺮاد و ﺳﺎزﻣﺎن ﻫﺎﯾﯽ ﮐﻪ ﻣﯽ ﺗﻮان آﻧﻬﺎ  را در ﻃﺮح اﻣﻨﯿﺖ ﮔﻨﺠﺎﻧﺪ  ﺷﺎﻣﻞ روان ﺷﻨﺎﺳﺎن ﺣﺮﻓﻪ اي، ﭘﺰﺷﮏ ﺧﺎﻧﻮاده، ﺳﺮوﯾﺲ ﻫﺎي اورژاﻧﺲ 24ﺳﺎﻋﺘﻪ، دوﺳﺘﺎن و  ﻫﻤﺴﺎﻻن، روﺣﺎﻧﯿﻮن و ﺳﯿﺴﺘﻢ ﺣﻤﺎﯾﺘﯽ ﺧﺎﻧﻮاده اﺳﺖ. ﻃﺮح ﻫﺎي اﻣﻨﯿﺖ در ﻣﺮاﮐﺰ ﺳﺮﭘﺎﯾﯽ ﻣﻮرد اﺳﺘﻔﺎده ﻗﺮار ﻣﯽ ﮔﯿﺮﻧﺪ  و ﯾﮏ ﮐﭙﯽ از آن ﺑﺎﯾﺪ ﺑﻪ ﻣﺮاﺟﻊ و اﻓﺮاد ﻣﺮﺗﺒﻂ داده ﻣﯽ ﺷﻮد(ﭘﯿﻮﺳﺖ را ﻣﻼﺣﻈﻪ ﮐﻨﯿﺪ.).</a:t>
            </a:r>
            <a:endParaRPr lang="en-US" dirty="0">
              <a:cs typeface="B Nazanin" panose="00000400000000000000" pitchFamily="2" charset="-78"/>
            </a:endParaRPr>
          </a:p>
        </p:txBody>
      </p:sp>
    </p:spTree>
    <p:extLst>
      <p:ext uri="{BB962C8B-B14F-4D97-AF65-F5344CB8AC3E}">
        <p14:creationId xmlns:p14="http://schemas.microsoft.com/office/powerpoint/2010/main" val="93299317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95536" y="332656"/>
            <a:ext cx="8352928" cy="6120680"/>
          </a:xfrm>
        </p:spPr>
        <p:txBody>
          <a:bodyPr>
            <a:normAutofit fontScale="77500" lnSpcReduction="20000"/>
          </a:bodyPr>
          <a:lstStyle/>
          <a:p>
            <a:pPr lvl="0" algn="ctr">
              <a:buFont typeface="Wingdings" panose="05000000000000000000" pitchFamily="2" charset="2"/>
              <a:buChar char="q"/>
            </a:pPr>
            <a:r>
              <a:rPr lang="fa-IR" sz="4000" b="1" dirty="0" smtClean="0">
                <a:cs typeface="B Titr" panose="00000700000000000000" pitchFamily="2" charset="-78"/>
              </a:rPr>
              <a:t>ﻗﺮاردادﻫﺎي </a:t>
            </a:r>
            <a:r>
              <a:rPr lang="fa-IR" sz="4000" b="1" dirty="0">
                <a:cs typeface="B Titr" panose="00000700000000000000" pitchFamily="2" charset="-78"/>
              </a:rPr>
              <a:t>ﻋﺪم آﺳﯿﺐ </a:t>
            </a:r>
            <a:endParaRPr lang="fa-IR" sz="4000" b="1" dirty="0" smtClean="0">
              <a:cs typeface="B Titr" panose="00000700000000000000" pitchFamily="2" charset="-78"/>
            </a:endParaRPr>
          </a:p>
          <a:p>
            <a:pPr lvl="0" algn="ctr">
              <a:buFont typeface="Wingdings" panose="05000000000000000000" pitchFamily="2" charset="2"/>
              <a:buChar char="q"/>
            </a:pPr>
            <a:endParaRPr lang="en-US" sz="4000" dirty="0">
              <a:cs typeface="B Titr" panose="00000700000000000000" pitchFamily="2" charset="-78"/>
            </a:endParaRPr>
          </a:p>
          <a:p>
            <a:pPr marL="45720" indent="0">
              <a:buNone/>
            </a:pPr>
            <a:r>
              <a:rPr lang="fa-IR" sz="2300" dirty="0" smtClean="0">
                <a:cs typeface="B Nazanin" panose="00000400000000000000" pitchFamily="2" charset="-78"/>
              </a:rPr>
              <a:t>ﻗﺮار </a:t>
            </a:r>
            <a:r>
              <a:rPr lang="fa-IR" sz="2300" dirty="0">
                <a:cs typeface="B Nazanin" panose="00000400000000000000" pitchFamily="2" charset="-78"/>
              </a:rPr>
              <a:t>داد ﻋﺪم آﺳﯿﺐ، ﯾﮏ ﺗﻌﻬﺪ ﺷﻔﺎﻫﯽ ﯾﺎ ﮐﺘﺒﯽ  از ﺳﻮي ﻣﺮاﺟﻊ اﺳﺖ ﮐﻪ در آن ﻣﺘﻌﻬﺪ ﻣﯽ ﺷﻮد اﮔﺮ اﺣﺴﺎس ﮐﺮد ﻗﺎدر ﺑﻪ ﺣﻔﻆ اﻣﻨﯿﺖ ﺧﻮد ﻧﯿﺴﺖ،  ﻗﺒﻞ ا اﯾﻨﮑﻪ ﮐﺎري اﻧﺠﺎم دﻫﺪ و ﺑﻪ ﺧﻮد ﺻﺪﻣﻪ ﺑﺰﻧﺪ ﺑﺎ درﻣﺎﻧﮕﺮ و ﯾﺎ ﯾﮏ ﺷﺨﺺ ﮐﻠﯿﺪي ﺧﺎص ﺗﻤﺎس ﻣﯽ ﮔﯿﺮد .اﻟﺒﺘﻪ ﺑﯿﻤﺎر ﻣﻤﮑﻦ اﺳﺖ ﺑﻪ دﻻﯾﻞ ﻣﺨﺘﻠﻒ ﻣﺎﻧﻨﺪ اﺣﺴﺎﺳﺎت ﺷﺪﯾﺪ و ﻃﺎﻗﺖ ﻓﺮﺳﺎي درد و رﻧﺞ رواﻧﯽ، ﺗﺤﺮﯾﻔﺎت ﺷﻨﺎﺧﺘﯽ و ﯾﺎ ﭘﺎﺗﻮﻟﻮژي ﻫﻤﺰﻣﺎن ﻣﺜﻞ اﻓﺴﺮدﮔﯽ ﺑﻪ اﯾﻦ ﻗﺮارداد ﭘﺎﯾﺒﻨﺪ ﻧﺒﺎﺷﺪ .ﺑﻨﺎﺑﺮاﯾﻦ ﺧﯿﻠﯽ روي آن ﺣﺴﺎب ﻧﮑﻨﯿﺪ ﭼﻮن ﺑﻪ ﻏﻠﻂ ﻣﻤﮑﻦ اﺳﺖ ﻧﮕﺮاﻧﯽ وﮔﻮش ﺑﺰﻧﮕﯽ ﺳﯿﺴﺘﻢ ﺣﻤﺎﯾﺘﯽ /درﻣﺎﻧﮕﺮ را ﺑﺪون داﺷﺘﻦ ﺗﺎﺛﯿﺮ ﻣﻔﯿﺪي روي ﻗﺼﺪ ﺧﻮدﮐﺸﯽ ﭘﺎﯾﯿﻦ ﺑﯿﺎورد .</a:t>
            </a:r>
            <a:r>
              <a:rPr lang="fa-IR" sz="2300" b="1" dirty="0">
                <a:cs typeface="B Nazanin" panose="00000400000000000000" pitchFamily="2" charset="-78"/>
              </a:rPr>
              <a:t> </a:t>
            </a:r>
            <a:endParaRPr lang="fa-IR" sz="2300" dirty="0">
              <a:cs typeface="B Nazanin" panose="00000400000000000000" pitchFamily="2" charset="-78"/>
            </a:endParaRPr>
          </a:p>
          <a:p>
            <a:pPr marL="45720" indent="0">
              <a:buNone/>
            </a:pPr>
            <a:r>
              <a:rPr lang="fa-IR" sz="2300" b="1" dirty="0" smtClean="0">
                <a:cs typeface="B Nazanin" panose="00000400000000000000" pitchFamily="2" charset="-78"/>
              </a:rPr>
              <a:t> </a:t>
            </a:r>
            <a:r>
              <a:rPr lang="fa-IR" sz="2300" dirty="0">
                <a:cs typeface="B Nazanin" panose="00000400000000000000" pitchFamily="2" charset="-78"/>
              </a:rPr>
              <a:t>ﻋﻼوه ﺑﺮاﯾﻦ، درﻣﺎﻧﮕﺮ و ﺑﯿﻤﺎر ﺑﺎﯾﺪ ﺳﻌﯽ ﮐﻨﻨﺪ ﻫﺮ ﻣﻮﻗﻌﯿﺘﯽ را ﮐﻪ ﻣﻤﮑﻦ اﺳﺖ ﻣﯿﻞ ﺑﻪ ﺧﻮدﮐﺸﯽ را ﺑﻪ ﺻﻮرت  ﻧﺎﮔﻬﺎﻧﯽ اﻓﺰاﯾﺶ دﻫﺪ، از ﻗﺒﻞ ﭘﯿﺶ ﺑﯿﻨﯽ ﮐﺮده و ﺷﯿﻮه ﻣﻘﺎﺑﻠﻪ ﺑﺎ آن را ﻃﺮاﺣﯽ ﮐﻨﻨﺪ .ﯾﮏ ﮐﺎر ﻣﻬﻢ در اﯾﻦ راﺑﻄﻪ دور ﮐﺮدن ﻫﺮ وﺳﯿﻠﻪ اي از ﻣﺤﯿﻂ زﻧﺪﮔﯽ ﺑﯿﻤﺎر اﺳﺖ ﮐﻪ ﻣﻤﮑﻦ اﺳﺖ ﺑﺎ آن اﻗﺪام ﺑﻪ ﺧﻮدﮐﺸﯽ ﮐﻨﺪ .ﺑﺮاي ﻣﺜﺎل ﺑﯿﻤﺎر ﺑﺎﯾﺪ ﻗﺮص ﻫﺎ و ﯾﺎ اﺳﻠﺤﻪ اش را  ﺑﻪ ﯾﮑﯽ از اﻋﻀﺎي ﺧﺎﻧﻮاده و ﯾﺎ ﺣﺘﯽ درﻣﺎﻧﮕﺮ ﺑﺪﻫﺪ .ﭼﻨﯿﻦ ﮐﺎري اﻗﺪام ﺑﻪ ﺧﻮدﮐﺸﯽ را ﻏﯿﺮﻣﻤﮑﻦ ﻧﻤﯽ ﺳﺎزد ﺑﻠﮑﻪ ﺧﻄﺮ ﺧﻮدﮐﺸﯽ ﺗﮑﺎﻧﻪ اي را ﮐﻤﺘﺮ ﻣﯽ ﮐﻨﺪ .ﺑﻬﺘﺮ اﺳﺖ اﯾﻦ ﺑﺮﻧﺎﻣﻪ دور رﯾﺨﺘﻦ وﺳﺎﯾﻞ ﺧﻮدﮐﺸﯽ را ﺑﮕﻮﻧﻪ اي ﺑﺮﻧﺎﻣﻪ رﯾﺰي ﮐﻨﯿﺪ ﮐﻪ اﻣﮑﺎن ارزﯾﺎﺑﯽ اﻧﺠﺎم آن وﺟﻮد داﺷﺘﻪ ﺑﺎﺷﺪ، ﺑﺮاي ﻣﺜﺎل ﺧﺎﻧﻮاده آن را ﺗﺎﯾﯿﺪ ﮐﻨﻨﺪ و ﺑﻪ درﻣﺎﻧﮕﺮ ﮔﺰارش دﻫﺪ. </a:t>
            </a:r>
            <a:endParaRPr lang="en-US" sz="2300" dirty="0">
              <a:cs typeface="B Nazanin" panose="00000400000000000000" pitchFamily="2" charset="-78"/>
            </a:endParaRPr>
          </a:p>
          <a:p>
            <a:pPr marL="45720" indent="0">
              <a:buNone/>
            </a:pPr>
            <a:r>
              <a:rPr lang="fa-IR" sz="2300" dirty="0">
                <a:cs typeface="B Nazanin" panose="00000400000000000000" pitchFamily="2" charset="-78"/>
              </a:rPr>
              <a:t>اﮔﺮ ﮐﺎرﻫﺎ ﺧﻮب ﭘﯿﺶ ﻣﯽ رود و ﺑﺴﺘﺮي ﺷﺪن ﺑﯿﻤﺎر ﻻزم ﻧﯿﺴﺖ ﻣﯽ ﺗﻮاﻧﯿﺪ ﺑﯿﻤﺎر را  2-3ﺟﻠﺴﻪ در ﻫﻔﺘﻪ ﺑﺒﯿﻨﯿﺪ . ﻋﻼوه ﺑﺮآن در ﻓﻮاﺻﻞ ﺑﯿﻦ ﺟﻠﺴﺎت ﻣﯽ ﺗﻮاﻧﯿﺪ ﺗﺮﺗﯿﺐ ﺗﻤﺎس ﺗﻠﻔﻨﯽ را ﻧﯿﺰ ﺑﺪﻫﯿﺪ .ﺑﻪ ﻃﻮر ﮐﻠﯽ ، درﻣﺎﻧﮕﺮ ﺑﺎﯾﺪ ﻫﻤﯿﺸﻪ ﺑﺮاي ﻣﺪﯾﺮﯾﺖ ﺑﺤﺮان ﻫﺎي اﺣﺘﻤﺎﻟﯽ دردﺳﺘﺮس ﺑﺎﺷﺪ ﺣﺘﯽ اﮔﺮ ﻗﺮار ﺑﺎﺷﺪ  ﺑﯿﻤﺎر دﯾﺮ وﻗﺖ و ﯾﺎ در ﺗﻌﻄﯿﻼت زﻧﮓ ﺑﺰﻧﺪ. </a:t>
            </a:r>
            <a:endParaRPr lang="en-US" sz="2300" dirty="0">
              <a:cs typeface="B Nazanin" panose="00000400000000000000" pitchFamily="2" charset="-78"/>
            </a:endParaRPr>
          </a:p>
          <a:p>
            <a:pPr marL="45720" indent="0">
              <a:buNone/>
            </a:pPr>
            <a:r>
              <a:rPr lang="fa-IR" sz="2300" b="1" dirty="0">
                <a:cs typeface="B Nazanin" panose="00000400000000000000" pitchFamily="2" charset="-78"/>
              </a:rPr>
              <a:t> </a:t>
            </a:r>
            <a:r>
              <a:rPr lang="fa-IR" sz="2300" dirty="0">
                <a:cs typeface="B Nazanin" panose="00000400000000000000" pitchFamily="2" charset="-78"/>
              </a:rPr>
              <a:t>وﻗﺘﯽ ﺑﯿﻤﺎر ﯾﮏ ﺗﻌﻬﺪ واﻗﻌﯽ ﺑﺮاي آﺳﯿﺐ ﻧﺰدن ﺑﻪ ﺧﻮد ﻣﯽ دﻫﺪ آن وﻗﺖ ﺑﯿﻤﺎر و درﻣﺎﻧﮕﺮ ﻣﯽ ﺗﻮاﻧﻨﺪ ﺑﺮاي ﺑﻪ ﺣﺪاﻗﻞ رﺳﺎﻧﺪن ﺧﻄﺮ اﻗﺪام ﺑﻪ ﺧﻮدﮐﺸﯽ ﻗﺪم ﻫﺎﯾﯽ را ﺑﺮدارﻧﺪ و ﺷﺮوع ﺑﻪ ﮐﺎر روي ﻣﺸﮑﻞ ﺑﯿﻤﺎر ﺑﺎ ﺗﮑﻨﯿﮏ ﻫﺎي ﺷﻨﺎﺧﺘﯽ ﮐﻨﻨﺪ  .وﻟﯽ اﮔﺮ ﺑﯿﻤﺎر ﭼﻨﯿﻦ ﺗﻌﻬﺪي را ﻧﻤﯽ دﻫﺪ، ﺗﻤﺎﯾﻠﯽ ﺑﺮاي دور رﯾﺨﺘﻦ وﺳﺎﯾﻞ ﺧﻮدﮐﺸﯽ ﻧﺪارد و ﻣﯽ ﮔﻮﯾﺪ ﻫﻨﻮز ﻗﺼﺪ دارد ﺧﻮدﮐﺸﯽ ﮐﻨﺪ، ﺑﺎﯾﺪ ﯾﮏ اﻗﺪام ﻗﺎﻃﻊ ﺻﻮرت ﮔﯿﺮد .اﯾﻦ اﻗﺪام ﺷﺎﻣﻞ ﺑﺴﺘﺮي ﮐﺮدن داوﻃﻠﺒﺎﻧﻪ و ﯾﺎ اﺟﺒﺎري ﺑﯿﻤﺎر و درﮔﯿﺮ ﮐﺮدن اﻋﻀﺎي ﺧﺎﻧﻮاده در اﻧﺠﺎم اﯾﻦ ﮐﺎر اﺳﺖ .درﻫﺮ ﺻﻮرت ﺑﺨﺎﻃﺮ داﺷﺘﻪ ﺑﺎﺷﯿﺪ اﯾﻦ ﻣﺴﺌﻮﻟﯿﺖ درﻣﺎﻧﮕﺮ اﺳﺖ ﮐﻪ ﻫﺮ ﮐﺎري را ﮐﻪ ﻣﯽ ﺗﻮاﻧﺪ اﻧﺠﺎم دﻫﺪ ﺗﺎ ﺧﻄﺮ ﺧﻮدﮐﺸﯽ را ﺑﻪ ﺣﺪاﻗﻞ ﺑﺮﺳﺎﻧﺪ.      </a:t>
            </a:r>
            <a:endParaRPr lang="en-US" sz="2300" dirty="0">
              <a:cs typeface="B Nazanin" panose="00000400000000000000" pitchFamily="2" charset="-78"/>
            </a:endParaRPr>
          </a:p>
          <a:p>
            <a:pPr marL="45720" indent="0">
              <a:buNone/>
            </a:pPr>
            <a:endParaRPr lang="en-US" sz="2300" dirty="0">
              <a:cs typeface="B Nazanin" panose="00000400000000000000" pitchFamily="2" charset="-78"/>
            </a:endParaRPr>
          </a:p>
        </p:txBody>
      </p:sp>
    </p:spTree>
    <p:extLst>
      <p:ext uri="{BB962C8B-B14F-4D97-AF65-F5344CB8AC3E}">
        <p14:creationId xmlns:p14="http://schemas.microsoft.com/office/powerpoint/2010/main" val="4246731377"/>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143000" y="731520"/>
            <a:ext cx="7245424" cy="5145752"/>
          </a:xfrm>
        </p:spPr>
        <p:txBody>
          <a:bodyPr>
            <a:normAutofit/>
          </a:bodyPr>
          <a:lstStyle/>
          <a:p>
            <a:pPr algn="ctr">
              <a:buFont typeface="Wingdings" panose="05000000000000000000" pitchFamily="2" charset="2"/>
              <a:buChar char="q"/>
            </a:pPr>
            <a:r>
              <a:rPr lang="fa-IR" sz="2800" b="1" dirty="0" smtClean="0">
                <a:cs typeface="B Titr" panose="00000700000000000000" pitchFamily="2" charset="-78"/>
              </a:rPr>
              <a:t>ﺧﺎﺗﻤﻪ ﺟﻠﺴﻪ</a:t>
            </a:r>
          </a:p>
          <a:p>
            <a:pPr marL="45720" indent="0" algn="ctr">
              <a:buNone/>
            </a:pPr>
            <a:endParaRPr lang="fa-IR" sz="2800" dirty="0" smtClean="0">
              <a:cs typeface="B Titr" panose="00000700000000000000" pitchFamily="2" charset="-78"/>
            </a:endParaRPr>
          </a:p>
          <a:p>
            <a:pPr marL="45720" indent="0" algn="ctr">
              <a:buNone/>
            </a:pPr>
            <a:endParaRPr lang="en-US" sz="2800" dirty="0">
              <a:cs typeface="B Titr" panose="00000700000000000000" pitchFamily="2" charset="-78"/>
            </a:endParaRPr>
          </a:p>
          <a:p>
            <a:pPr marL="45720" indent="0">
              <a:buNone/>
            </a:pPr>
            <a:r>
              <a:rPr lang="fa-IR" dirty="0">
                <a:cs typeface="B Nazanin" panose="00000400000000000000" pitchFamily="2" charset="-78"/>
              </a:rPr>
              <a:t>ﯾﮏ ﮐﭙﯽ از ﻃﺮح اﻣﻨﯿﺖ را ﺑﻪ ﺑﯿﻤﺎر ﺑﺪﻫﯿﺪ و زﻣﺎن و ﺳﺎﻋﺖ ﺟﻠﺴﻪ ﺑﻌﺪ را روي ﮐﺎرت ﯾﺎد داﺷﺖ ﮐﻨﯿﺪ و ﺑﻪ وي ﺑﺪﻫﯿﺪ .ﻋﻼوه   ﺑﺮاﯾﻦ ﺷﻤﺎره ﺗﻤﺎس ﻣﺮﮐﺰ (و ﺧﻮد )و ﺧﻂ ﺗﻠﻔﻦ ﺑﺤﺮان و اورژاﻧﺲ اﺟﺘﻤﺎﻋﯽ را ﺑﻪ ﺑﯿﻤﺎر ﺑﺪﻫﯿﺪ. ﺑﯿﻤﺎر را در ﻓﻮاﺻﻞ 48 ساعته ﭘﯽ ﮔﯿﺮي ﮐﻨﯿﺪ ﺗﺎ اﻣﮑﺎن اﻧﺠﺎم اﻗﺪاﻣﺎت ﻣﻮرد ﻧﯿﺎز ، از ﺟﻤﻠﻪ ارﺟﺎع و ﺑﺴﺘﺮي ﮐﺮدن وﺟﻮد داﺷﺘﻪ ﺑﺎﺷﺪ.                                                    </a:t>
            </a:r>
            <a:endParaRPr lang="en-US" dirty="0">
              <a:cs typeface="B Nazanin" panose="00000400000000000000" pitchFamily="2" charset="-78"/>
            </a:endParaRPr>
          </a:p>
          <a:p>
            <a:pPr marL="45720" indent="0">
              <a:buNone/>
            </a:pPr>
            <a:r>
              <a:rPr lang="fa-IR" b="1" dirty="0">
                <a:cs typeface="B Nazanin" panose="00000400000000000000" pitchFamily="2" charset="-78"/>
              </a:rPr>
              <a:t/>
            </a:r>
            <a:br>
              <a:rPr lang="fa-IR" b="1" dirty="0">
                <a:cs typeface="B Nazanin" panose="00000400000000000000" pitchFamily="2" charset="-78"/>
              </a:rPr>
            </a:br>
            <a:endParaRPr lang="en-US" dirty="0">
              <a:cs typeface="B Nazanin" panose="00000400000000000000" pitchFamily="2" charset="-78"/>
            </a:endParaRPr>
          </a:p>
        </p:txBody>
      </p:sp>
    </p:spTree>
    <p:extLst>
      <p:ext uri="{BB962C8B-B14F-4D97-AF65-F5344CB8AC3E}">
        <p14:creationId xmlns:p14="http://schemas.microsoft.com/office/powerpoint/2010/main" val="275464133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556792"/>
            <a:ext cx="8352927" cy="4752528"/>
          </a:xfrm>
        </p:spPr>
        <p:txBody>
          <a:bodyPr/>
          <a:lstStyle/>
          <a:p>
            <a:pPr marL="0" indent="0">
              <a:buNone/>
            </a:pPr>
            <a:r>
              <a:rPr lang="fa-IR" sz="2400" dirty="0">
                <a:effectLst/>
                <a:cs typeface="B Titr" panose="00000700000000000000" pitchFamily="2" charset="-78"/>
              </a:rPr>
              <a:t> اﻫﺪاف:  </a:t>
            </a:r>
            <a:r>
              <a:rPr lang="fa-IR" sz="2000" dirty="0" smtClean="0">
                <a:effectLst/>
                <a:cs typeface="B Nazanin" panose="00000400000000000000" pitchFamily="2" charset="-78"/>
              </a:rPr>
              <a:t/>
            </a:r>
            <a:br>
              <a:rPr lang="fa-IR" sz="2000" dirty="0" smtClean="0">
                <a:effectLst/>
                <a:cs typeface="B Nazanin" panose="00000400000000000000" pitchFamily="2" charset="-78"/>
              </a:rPr>
            </a:br>
            <a:r>
              <a:rPr lang="en-US" sz="2000" dirty="0">
                <a:effectLst/>
                <a:cs typeface="B Nazanin" panose="00000400000000000000" pitchFamily="2" charset="-78"/>
              </a:rPr>
              <a:t/>
            </a:r>
            <a:br>
              <a:rPr lang="en-US" sz="2000" dirty="0">
                <a:effectLst/>
                <a:cs typeface="B Nazanin" panose="00000400000000000000" pitchFamily="2" charset="-78"/>
              </a:rPr>
            </a:br>
            <a:r>
              <a:rPr lang="fa-IR" sz="2000" dirty="0" smtClean="0">
                <a:effectLst/>
                <a:cs typeface="B Nazanin" panose="00000400000000000000" pitchFamily="2" charset="-78"/>
              </a:rPr>
              <a:t>1) آﻣﻮزش </a:t>
            </a:r>
            <a:r>
              <a:rPr lang="fa-IR" sz="2000" dirty="0">
                <a:effectLst/>
                <a:cs typeface="B Nazanin" panose="00000400000000000000" pitchFamily="2" charset="-78"/>
              </a:rPr>
              <a:t>رواﻧﯽ در ﻣﻮرد ﺧﻮدﮐﺸﯽ </a:t>
            </a:r>
            <a:r>
              <a:rPr lang="en-US" sz="2000" dirty="0">
                <a:effectLst/>
                <a:cs typeface="B Nazanin" panose="00000400000000000000" pitchFamily="2" charset="-78"/>
              </a:rPr>
              <a:t/>
            </a:r>
            <a:br>
              <a:rPr lang="en-US" sz="2000" dirty="0">
                <a:effectLst/>
                <a:cs typeface="B Nazanin" panose="00000400000000000000" pitchFamily="2" charset="-78"/>
              </a:rPr>
            </a:br>
            <a:r>
              <a:rPr lang="fa-IR" sz="2000" dirty="0" smtClean="0">
                <a:effectLst/>
                <a:cs typeface="B Nazanin" panose="00000400000000000000" pitchFamily="2" charset="-78"/>
              </a:rPr>
              <a:t>2) آﻣﻮزش </a:t>
            </a:r>
            <a:r>
              <a:rPr lang="fa-IR" sz="2000" dirty="0">
                <a:effectLst/>
                <a:cs typeface="B Nazanin" panose="00000400000000000000" pitchFamily="2" charset="-78"/>
              </a:rPr>
              <a:t>ﺗﮑﻨﯿﮏ ﻫﺎي ﮐﺎﻫﺶ رﻧﺞ رواﻧﯽ ﺑﯿﻤﺎر</a:t>
            </a:r>
            <a:r>
              <a:rPr lang="fa-IR" sz="2000" dirty="0" smtClean="0">
                <a:effectLst/>
                <a:cs typeface="B Nazanin" panose="00000400000000000000" pitchFamily="2" charset="-78"/>
              </a:rPr>
              <a:t>.</a:t>
            </a:r>
            <a:br>
              <a:rPr lang="fa-IR" sz="2000" dirty="0" smtClean="0">
                <a:effectLst/>
                <a:cs typeface="B Nazanin" panose="00000400000000000000" pitchFamily="2" charset="-78"/>
              </a:rPr>
            </a:br>
            <a:r>
              <a:rPr lang="fa-IR" sz="2000" dirty="0" smtClean="0">
                <a:effectLst/>
                <a:cs typeface="B Nazanin" panose="00000400000000000000" pitchFamily="2" charset="-78"/>
              </a:rPr>
              <a:t/>
            </a:r>
            <a:br>
              <a:rPr lang="fa-IR" sz="2000" dirty="0" smtClean="0">
                <a:effectLst/>
                <a:cs typeface="B Nazanin" panose="00000400000000000000" pitchFamily="2" charset="-78"/>
              </a:rPr>
            </a:br>
            <a:r>
              <a:rPr lang="en-US" sz="2000" dirty="0">
                <a:effectLst/>
                <a:cs typeface="B Nazanin" panose="00000400000000000000" pitchFamily="2" charset="-78"/>
              </a:rPr>
              <a:t/>
            </a:r>
            <a:br>
              <a:rPr lang="en-US" sz="2000" dirty="0">
                <a:effectLst/>
                <a:cs typeface="B Nazanin" panose="00000400000000000000" pitchFamily="2" charset="-78"/>
              </a:rPr>
            </a:br>
            <a:r>
              <a:rPr lang="fa-IR" sz="2000" dirty="0" smtClean="0">
                <a:effectLst/>
                <a:cs typeface="B Titr" panose="00000700000000000000" pitchFamily="2" charset="-78"/>
              </a:rPr>
              <a:t>  وﺳﺎﯾﻞ </a:t>
            </a:r>
            <a:r>
              <a:rPr lang="fa-IR" sz="2000" dirty="0">
                <a:effectLst/>
                <a:cs typeface="B Titr" panose="00000700000000000000" pitchFamily="2" charset="-78"/>
              </a:rPr>
              <a:t>ﻣﻮرد ﻧﯿﺎز: </a:t>
            </a:r>
            <a:r>
              <a:rPr lang="fa-IR" sz="2000" dirty="0" smtClean="0">
                <a:effectLst/>
                <a:cs typeface="B Nazanin" panose="00000400000000000000" pitchFamily="2" charset="-78"/>
              </a:rPr>
              <a:t/>
            </a:r>
            <a:br>
              <a:rPr lang="fa-IR" sz="2000" dirty="0" smtClean="0">
                <a:effectLst/>
                <a:cs typeface="B Nazanin" panose="00000400000000000000" pitchFamily="2" charset="-78"/>
              </a:rPr>
            </a:br>
            <a:r>
              <a:rPr lang="fa-IR" sz="2000" dirty="0" smtClean="0">
                <a:effectLst/>
                <a:cs typeface="B Nazanin" panose="00000400000000000000" pitchFamily="2" charset="-78"/>
              </a:rPr>
              <a:t>  </a:t>
            </a:r>
            <a:r>
              <a:rPr lang="en-US" sz="2000" dirty="0">
                <a:effectLst/>
                <a:cs typeface="B Nazanin" panose="00000400000000000000" pitchFamily="2" charset="-78"/>
              </a:rPr>
              <a:t/>
            </a:r>
            <a:br>
              <a:rPr lang="en-US" sz="2000" dirty="0">
                <a:effectLst/>
                <a:cs typeface="B Nazanin" panose="00000400000000000000" pitchFamily="2" charset="-78"/>
              </a:rPr>
            </a:br>
            <a:r>
              <a:rPr lang="fa-IR" sz="2000" dirty="0" smtClean="0">
                <a:effectLst/>
                <a:cs typeface="B Nazanin" panose="00000400000000000000" pitchFamily="2" charset="-78"/>
              </a:rPr>
              <a:t>1)ﻃﺮح </a:t>
            </a:r>
            <a:r>
              <a:rPr lang="fa-IR" sz="2000" dirty="0">
                <a:effectLst/>
                <a:cs typeface="B Nazanin" panose="00000400000000000000" pitchFamily="2" charset="-78"/>
              </a:rPr>
              <a:t>اﻣﻨﯿﺖ </a:t>
            </a:r>
            <a:r>
              <a:rPr lang="en-US" sz="2000" dirty="0">
                <a:effectLst/>
                <a:cs typeface="B Nazanin" panose="00000400000000000000" pitchFamily="2" charset="-78"/>
              </a:rPr>
              <a:t/>
            </a:r>
            <a:br>
              <a:rPr lang="en-US" sz="2000" dirty="0">
                <a:effectLst/>
                <a:cs typeface="B Nazanin" panose="00000400000000000000" pitchFamily="2" charset="-78"/>
              </a:rPr>
            </a:br>
            <a:r>
              <a:rPr lang="fa-IR" sz="2000" dirty="0" smtClean="0">
                <a:effectLst/>
                <a:cs typeface="B Nazanin" panose="00000400000000000000" pitchFamily="2" charset="-78"/>
              </a:rPr>
              <a:t>2)راﻫﻨﻤﺎي </a:t>
            </a:r>
            <a:r>
              <a:rPr lang="fa-IR" sz="2000" dirty="0">
                <a:effectLst/>
                <a:cs typeface="B Nazanin" panose="00000400000000000000" pitchFamily="2" charset="-78"/>
              </a:rPr>
              <a:t>ﻣﺪاﺧﻠﻪ ﻣﺨﺘﺼﺮ ﺑﺮاي ﺧﻮدﮐﺸﯽ </a:t>
            </a:r>
            <a:r>
              <a:rPr lang="en-US" sz="2000" dirty="0">
                <a:effectLst/>
                <a:cs typeface="B Nazanin" panose="00000400000000000000" pitchFamily="2" charset="-78"/>
              </a:rPr>
              <a:t/>
            </a:r>
            <a:br>
              <a:rPr lang="en-US" sz="2000" dirty="0">
                <a:effectLst/>
                <a:cs typeface="B Nazanin" panose="00000400000000000000" pitchFamily="2" charset="-78"/>
              </a:rPr>
            </a:br>
            <a:r>
              <a:rPr lang="en-US" sz="2000" dirty="0">
                <a:effectLst/>
                <a:cs typeface="B Nazanin" panose="00000400000000000000" pitchFamily="2" charset="-78"/>
              </a:rPr>
              <a:t> </a:t>
            </a:r>
            <a:br>
              <a:rPr lang="en-US" sz="2000" dirty="0">
                <a:effectLst/>
                <a:cs typeface="B Nazanin" panose="00000400000000000000" pitchFamily="2" charset="-78"/>
              </a:rPr>
            </a:br>
            <a:endParaRPr lang="en-US" sz="2000" dirty="0">
              <a:cs typeface="B Nazanin" panose="00000400000000000000" pitchFamily="2" charset="-78"/>
            </a:endParaRPr>
          </a:p>
        </p:txBody>
      </p:sp>
      <p:sp>
        <p:nvSpPr>
          <p:cNvPr id="3" name="Content Placeholder 2"/>
          <p:cNvSpPr>
            <a:spLocks noGrp="1"/>
          </p:cNvSpPr>
          <p:nvPr>
            <p:ph sz="quarter" idx="13"/>
          </p:nvPr>
        </p:nvSpPr>
        <p:spPr>
          <a:xfrm>
            <a:off x="1143000" y="731520"/>
            <a:ext cx="6400800" cy="681256"/>
          </a:xfrm>
        </p:spPr>
        <p:txBody>
          <a:bodyPr/>
          <a:lstStyle/>
          <a:p>
            <a:pPr marL="45720" indent="0" algn="ctr">
              <a:buNone/>
            </a:pPr>
            <a:r>
              <a:rPr lang="fa-IR" b="1" dirty="0">
                <a:cs typeface="B Titr" panose="00000700000000000000" pitchFamily="2" charset="-78"/>
              </a:rPr>
              <a:t>جلسه دوم – آموزش روانی و کاهش رنج بیمار</a:t>
            </a:r>
            <a:endParaRPr lang="en-US" dirty="0">
              <a:cs typeface="B Titr" panose="00000700000000000000" pitchFamily="2" charset="-78"/>
            </a:endParaRPr>
          </a:p>
          <a:p>
            <a:pPr marL="45720" indent="0">
              <a:buNone/>
            </a:pPr>
            <a:endParaRPr lang="en-US" dirty="0"/>
          </a:p>
        </p:txBody>
      </p:sp>
    </p:spTree>
    <p:extLst>
      <p:ext uri="{BB962C8B-B14F-4D97-AF65-F5344CB8AC3E}">
        <p14:creationId xmlns:p14="http://schemas.microsoft.com/office/powerpoint/2010/main" val="149944761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23528" y="476672"/>
            <a:ext cx="8424936" cy="6192688"/>
          </a:xfrm>
        </p:spPr>
        <p:txBody>
          <a:bodyPr>
            <a:normAutofit fontScale="85000" lnSpcReduction="20000"/>
          </a:bodyPr>
          <a:lstStyle/>
          <a:p>
            <a:pPr marL="45720" indent="0" algn="ctr">
              <a:buNone/>
            </a:pPr>
            <a:r>
              <a:rPr lang="fa-IR" sz="2600" b="1" dirty="0">
                <a:cs typeface="B Titr" panose="00000700000000000000" pitchFamily="2" charset="-78"/>
              </a:rPr>
              <a:t> ﻣﺮوري ﺑﺮ ﺟﻠﺴﻪ </a:t>
            </a:r>
            <a:endParaRPr lang="fa-IR" sz="2600" b="1" dirty="0" smtClean="0">
              <a:cs typeface="B Titr" panose="00000700000000000000" pitchFamily="2" charset="-78"/>
            </a:endParaRPr>
          </a:p>
          <a:p>
            <a:pPr marL="45720" indent="0" algn="ctr">
              <a:buNone/>
            </a:pPr>
            <a:endParaRPr lang="en-US" sz="2600" dirty="0">
              <a:cs typeface="B Titr" panose="00000700000000000000" pitchFamily="2" charset="-78"/>
            </a:endParaRPr>
          </a:p>
          <a:p>
            <a:pPr marL="45720" indent="0">
              <a:buNone/>
            </a:pPr>
            <a:r>
              <a:rPr lang="fa-IR" sz="2400" dirty="0" smtClean="0">
                <a:cs typeface="B Nazanin" panose="00000400000000000000" pitchFamily="2" charset="-78"/>
              </a:rPr>
              <a:t>ﻣﺪﯾﺮﯾﺖ </a:t>
            </a:r>
            <a:r>
              <a:rPr lang="fa-IR" sz="2400" dirty="0">
                <a:cs typeface="B Nazanin" panose="00000400000000000000" pitchFamily="2" charset="-78"/>
              </a:rPr>
              <a:t>ﺧﻮدﮐﺸﯽ ﻣﺴﺘﻠﺰم ﻫﻤﮑﺎري ﺑﯿﻤﺎر و درﻣﺎﻧﮕﺮ اﺳﺖ، ﺑﺪﯾﻦ ﻣﻌﻨﺎ ﮐﻪ درﻣﺎﻧﮕﺮ ﺑﺎﯾﺪ ﺑﺎ ﺑﯿﻤﺎر ﮐﺎر ﮐﻨﺪ و ﻧﻪ اﯾﻨﮑﻪ روي او ﮐﺎر ﺷﻮد .در واﻗﻊ، ﺑﯿﻤﺎر ﺑﺎﯾﺪ اﺣﺴﺎس ﮐﻨﺪ ﺑﺨﺸﯽ از ﺗﯿﻢ درﻣﺎﻧﯽ اﺳﺖ .ﭼﻨﯿﻦ ارﺗﺒﺎﻃﯽ ﺑﻮﯾﮋه در ﻣﻮرد ﺑﯿﻤﺎري ﮐﻪ ﺗﻤﺎﯾﻼت ﺧﻮدﮐﺸﯽ دارد ﻣﻬﻢ اﺳﺖ زﯾﺮا  ﻣﺘﻮﺟﻪ ﻣﯽ ﺷﻮد ﮐﻪ ﻣﯽ ﺗﻮاﻧﺪ در ﻧﺘﯿﺠﻪ درﻣﺎن، ﮔﺰﯾﻨﻪ ﻫﺎي دﯾﮕﺮي ﻏﯿﺮ از ﺧﻮدﮐﺸﯽ را ﭘﯿﺪا ﮐﺮده و ﻣﺸﮑﻼت ﺧﻮد را ﺣﻞ ﮐﻨﺪ .آﻧﻬﺎ ﻧﯿﺎز دارﻧﺪ ﺑﺪاﻧﻨﺪ ﮐﻪ اﯾﻦ ﻓﻘﻂ درﻣﺎﻧﮕﺮ ﻧﯿﺴﺖ ﮐﻪ ﻣﯽ داﻧﺪ ﭼﻄﻮر ﻣﺸﮑﻼت آﻧﻬﺎ را ﺣﻞ ﮐﻨﺪ .اﮔﺮ ﭼﻨﯿﻦ ارﺗﺒﺎﻃﯽ ﺷﮑﻞ ﻧﮕﯿﺮد، ﻣﻤﮑﻦ اﺳﺖ ﻧﺎاﻣﯿﺪي ﺑﯿﻤﺎر ﺗﺸﺪﯾﺪ ﺷﺪه و ﻣﻨﺠﺮ ﺑﻪ اﯾﻦ ﺑﺎور ﺷﻮد ﮐﻪ " ﺑﺒﯿﻦ، ﻣﻦ ﺣﺘﯽ ﻧﻤﯽ ﺗﻮاﻧﻢ زﻧﺪﮔﯿﻢ را ﻣﺪﯾﺮﯾﺖ ﮐﻨﻢ .دﯾﮕﺮان ﺑﺎﯾﺪ ﺑﻪ ﻣﻦ ﺑﮕﻮﯾﻨﺪ ﭼﻪ ﮐﺎر ﮐﻨﻢ  ." </a:t>
            </a:r>
            <a:endParaRPr lang="en-US" sz="2400" dirty="0">
              <a:cs typeface="B Nazanin" panose="00000400000000000000" pitchFamily="2" charset="-78"/>
            </a:endParaRPr>
          </a:p>
          <a:p>
            <a:pPr marL="45720" indent="0">
              <a:buNone/>
            </a:pPr>
            <a:r>
              <a:rPr lang="fa-IR" sz="2400" dirty="0" smtClean="0">
                <a:cs typeface="B Nazanin" panose="00000400000000000000" pitchFamily="2" charset="-78"/>
              </a:rPr>
              <a:t>اﻟﺒﺘﻪ </a:t>
            </a:r>
            <a:r>
              <a:rPr lang="fa-IR" sz="2400" dirty="0">
                <a:cs typeface="B Nazanin" panose="00000400000000000000" pitchFamily="2" charset="-78"/>
              </a:rPr>
              <a:t>درﻣﺎﻧﮕﺮ ﺑﺎﯾﺪ ﺑﺨﺎﻃﺮ داﺷﺘﻪ ﺑﺎﺷﺪ ﮐﻪ اﻓﺮادي ﮐﻪ اﻓﮑﺎر و ﺗﻤﺎﯾﻼت ﺧﻮدﮐﺸﯽ دارﻧﺪ، ﻣﻌﻤﻮﻻ ﺳﻄﺢ اﻧﺮژي ﺷﺎن ﻣﺤﺪود اﺳﺖ ﻣﻤﮑﻦ اﺳﺖ اﺣﺴﺎس ﻓﻠﺞ ﺷﺪن ﮐﻨﻨﺪ، و ﺳﻄﺢ ﻋﻤﻮﻣﯽ اﻧﮕﯿﺰه ﺷﺎن ﻧﯿﺰ ﭘﺎﯾﯿﻦ ﺑﺎﺷﺪ .ﺑﻨﺎﺑﺮاﯾﻦ ﺷﺎﯾﺪ ﻻزم ﺑﺎﺷﺪ درﻣﺎﻧﮕﺮ ﺑﯿﺸﺘﺮ ﻓﻌﺎل ﺑﺎﺷﺪ و در اﯾﻦ ﻫﻤﮑﺎري ﺳﻬﻢ ﺑﯿﺸﺘﺮي داﺷﺘﻪ ﺑﺎﺷﺪ ﺗﺎ اﯾﻨﮑﻪ ﺑﯿﻤﺎر ﺑﺘﺪرﯾﺞ ﺑﺘﻮاﻧﺪ در درﻣﺎن ﺷﺮﮐﺖ ﻓﻌﺎل داﺷﺘﻪ ﺑﺎﺷﺪ و ﺗﺼﻤﯿﻢ ﺳﺎﻟﻤﯽ ﺑﺮاي زﻧﺪﮔﯿﺶ ﺑﮕﯿﺮد و اﻣﯿﺪ وار ﺷﻮد ﮐﻪ اﻣﮑﺎن ﺗﻐﯿﯿﺮ وﺟﻮد دارد. </a:t>
            </a:r>
            <a:r>
              <a:rPr lang="fa-IR" sz="2400" dirty="0" smtClean="0">
                <a:cs typeface="B Nazanin" panose="00000400000000000000" pitchFamily="2" charset="-78"/>
              </a:rPr>
              <a:t>  </a:t>
            </a:r>
            <a:r>
              <a:rPr lang="fa-IR" sz="2400" dirty="0">
                <a:cs typeface="B Nazanin" panose="00000400000000000000" pitchFamily="2" charset="-78"/>
              </a:rPr>
              <a:t>ﺑﺮاي ﻣﺪﯾﺮﯾﺖ ﺧﻮدﮐﺸﯽ روش ﻫﺎي ﻣﺨﺘﻠﻔﯽ وﺟﻮد دارد وﻟﯽ اوﻟﯿﻦ ﮐﺎر ﺗﻀﻤﯿﻦ اﻣﻨﯿﺖ ﻓﺮدي اﺳﺖ ﮐﻪ اﻓﮑﺎر ﯾﺎ ﻗﺼﺪ ، ﺧﻮدﮐﺸﯽ دارد .وﻗﺘﯽ اﯾﻦ ﮐﺎر اﻧﺠﺎم ﺷﺪ، آن وﻗﺖ ﺑﺎ اﺳﺘﻔﺎده از ﺗﮑﻨﯿﮏ ﻫﺎي ﻣﺨﺘﻠﻒ ﺷﻨﺎﺧﺘﯽ رﻓﺘﺎري ﺑﻪ ﻓﺮد آﻣﻮزش داده ﻣﯽ ﺷﻮد ﮐﻪ ﭼﻄﻮر ﺑﺎ اﻓﮑﺎر ﺧﻮدﮐﺸﯽ ﻣﻘﺎﺑﻠﻪ ﮐﻨﺪ و ﺑﺎ اﺳﺘﻔﺎده از روش ﻫﺎي ﻣﻮﺛﺮ ﺣﻞ ﻣﺴﺎﻟﻪ و ﮔﺴﺘﺮش ﺷﺒﮑﻪ ﺣﻤﺎﯾﺖ اﺟﺘﻤﺎﻋﯽ ﺧﻮد ﺑﺎ ﻣﺸﮑﻼﺗﯽ ﮐﻪ ﻣﻮﺟﺐ ﺑﺮوز و ﯾﺎ ﺗﺸﺪﯾﺪ اﻓﮑﺎر ﺧﻮدﮐﺸﯽ ﻣﯽ ﺷﻮد، ﻣﻘﺎﺑﻠﻪ ﮐﻨﺪ .اﻟﺒﺘﻪ، ﮔﺎﻫﯽ ﺑﯿﻤﺎري ﻫﺎي روان ﭘﺰﺷﮑﯽ ﻣﺎﻧﻨﺪ اﻓﺴﺮدﮔﯽ ﻋﻠﺖ زﯾﺮﺑﻨﺎﯾﯽ درد و رﻧﺞ رواﻧﯽ ﻓﺮد اﺳﺖ ، در ﭼﻨﯿﻦ ﻣﻮاردي ﺑﯿﻤﺎر ﺑﺎﯾﺪ  ﺣﺘﻤﺎ ﺑﻪ ﭘﺰﺷﮏ ﯾﺎ روان ﭘﺰﺷﮏ ارﺟﺎع داده ﺷﻮد ﺗﺎ درﻣﺎن ﻫﺎي ﺿﺮوري ﺑﺮاي وي اﻧﺠﺎم ﺷﻮد </a:t>
            </a:r>
            <a:endParaRPr lang="en-US" sz="2400" dirty="0">
              <a:cs typeface="B Nazanin" panose="00000400000000000000" pitchFamily="2" charset="-78"/>
            </a:endParaRPr>
          </a:p>
          <a:p>
            <a:pPr marL="45720" indent="0">
              <a:buNone/>
            </a:pPr>
            <a:endParaRPr lang="en-US" dirty="0"/>
          </a:p>
          <a:p>
            <a:pPr marL="45720" indent="0">
              <a:buNone/>
            </a:pPr>
            <a:r>
              <a:rPr lang="fa-IR" b="1" dirty="0"/>
              <a:t> </a:t>
            </a:r>
            <a:endParaRPr lang="en-US" dirty="0"/>
          </a:p>
          <a:p>
            <a:pPr marL="45720" indent="0">
              <a:buNone/>
            </a:pPr>
            <a:endParaRPr lang="en-US" dirty="0"/>
          </a:p>
        </p:txBody>
      </p:sp>
    </p:spTree>
    <p:extLst>
      <p:ext uri="{BB962C8B-B14F-4D97-AF65-F5344CB8AC3E}">
        <p14:creationId xmlns:p14="http://schemas.microsoft.com/office/powerpoint/2010/main" val="2512262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95536" y="332656"/>
            <a:ext cx="8280920" cy="6120680"/>
          </a:xfrm>
        </p:spPr>
        <p:txBody>
          <a:bodyPr>
            <a:normAutofit fontScale="85000" lnSpcReduction="20000"/>
          </a:bodyPr>
          <a:lstStyle/>
          <a:p>
            <a:pPr lvl="0" algn="ctr">
              <a:buFont typeface="Wingdings" panose="05000000000000000000" pitchFamily="2" charset="2"/>
              <a:buChar char="q"/>
            </a:pPr>
            <a:r>
              <a:rPr lang="fa-IR" sz="3600" b="1" dirty="0">
                <a:cs typeface="B Titr" panose="00000700000000000000" pitchFamily="2" charset="-78"/>
              </a:rPr>
              <a:t>آﻣﻮزش رواﻧﯽ</a:t>
            </a:r>
            <a:endParaRPr lang="en-US" sz="3600" dirty="0">
              <a:cs typeface="B Titr" panose="00000700000000000000" pitchFamily="2" charset="-78"/>
            </a:endParaRPr>
          </a:p>
          <a:p>
            <a:pPr marL="45720" indent="0">
              <a:buNone/>
            </a:pPr>
            <a:endParaRPr lang="fa-IR" dirty="0"/>
          </a:p>
          <a:p>
            <a:pPr marL="45720" indent="0">
              <a:buNone/>
            </a:pPr>
            <a:r>
              <a:rPr lang="fa-IR" dirty="0" smtClean="0">
                <a:cs typeface="B Nazanin" panose="00000400000000000000" pitchFamily="2" charset="-78"/>
              </a:rPr>
              <a:t>در </a:t>
            </a:r>
            <a:r>
              <a:rPr lang="fa-IR" dirty="0">
                <a:cs typeface="B Nazanin" panose="00000400000000000000" pitchFamily="2" charset="-78"/>
              </a:rPr>
              <a:t>اﯾﻦ ﻗﺴﻤﺖ ﯾﮏ ﺳﺮي اﻃﻼﻋﺎت ﭘﺎﯾﻪ اي در ﻣﻮرد ﻋﻠﻞ ﺧﻮدﮐﺸﯽ و درﻣﺎن ﻫﺎي آن در اﺧﺘﯿﺎر ﻣﺮاﺟﻊ ﻗﺮار دﻫﯿﺪ ﺗﺎ اﻧﮕﯿﺰه وي ﺑﺮاي اداﻣﻪ درﻣﺎن و ﻣﺸﺎرﮐﺖ ﻓﻌﺎل در آن اﻓﺰاﯾﺶ ﭘﯿﺪا ﮐﻨﺪ.    </a:t>
            </a:r>
            <a:endParaRPr lang="en-US" dirty="0">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r>
              <a:rPr lang="fa-IR" b="1" dirty="0">
                <a:cs typeface="B Nazanin" panose="00000400000000000000" pitchFamily="2" charset="-78"/>
              </a:rPr>
              <a:t>ﺗﻮﺻﯿﻒ ﺧﻮدﮐﺸﯽ- </a:t>
            </a:r>
            <a:r>
              <a:rPr lang="fa-IR" dirty="0">
                <a:cs typeface="B Nazanin" panose="00000400000000000000" pitchFamily="2" charset="-78"/>
              </a:rPr>
              <a:t>ﻣﻮاﻗﻌﯽ در زﻧﺪﮔﯽ وﺟﻮد دارد ﮐﻪ ﻣﻤﮑﻦ اﺳﺖ ﻧﺎاﻣﯿﺪي، درﻣﺎﻧﺪﮔﯽ و درد و رﻧﺞ زﯾﺎدي را ﺗﺠﺮﺑﻪ ﮐﻨﯿﺪ و اﺣﺴﺎس ﮐﻨﯿﺪ دارﯾﺪ زﯾﺮ ﺑﺎر آن ﻟﻪ ﻣﯽ ﺷﻮﯾﺪ. ﺑﻪ ﻧﻈﺮ ﻣﯽ رﺳﺪ ﮐﻪ ﻫﯿﭻ راﻫﯽ ﻧﺠﺎﺗﯽ وﺟﻮد ﻧﺪارد و درد و رﻧﺞ ﺗﺎ اﺑﺪ اداﻣﻪ دارد . در ﭼﻨﯿﻦ ﺷﺮاﯾﻄﯽ ﻣﻤﮑﻦ اﺳﺖ اﺣﺴﺎس ﮐﻨﯿﺪ ﻫﯿﭻ راه دﯾﮕﺮي ﺑﺎﻗﯽ ﻧﻤﺎﻧﺪه و ﺧﻮدﮐﺸﯽ ﺗﻨﻬﺎ راه ﺑﺮاي ﺧﻼص ﺷﺪن از اﯾﻦ درد اﺳﺖ .درد و رﻧﺞ ﻣﯽ ﺗﻮاﻧﺪ ﺑﻘﺪري روي اﻓﮑﺎر ﺷﻤﺎ ﺗﺎﺛﯿﺮ ﺑﮕﺬارد ﮐﻪ ﻧﺘﻮاﻧﯿﺪ ﺑﻪ ﮐﺴﯽ اﻋﺘﻤﺎد ﮐﻨﯿﺪ، ﺣﻤﺎﯾﺖ ﻫﺎي ﻣﻮﺟﻮد را ﻧﺒﯿﻨﯿﺪ و ﯾﺎ راه ﺣﻞ ﻫﺎي اﺣﺘﻤﺎﻟﯽ ﺑﺮاي ﻣﺸﮑﻼت را ﺑﯽ ﻓﺎﯾﺪه ﺑﺒﯿﻨﺪ .وﻟﯽ ﺑﺎﯾﺪ ﺑﺨﺎﻃﺮ داﺷﺘﻪ ﺑﺎﺷﯿﺪ ﮐﻪ اﺣﺴﺎﺳﺎﺗﯽ ﻣﺜﻞ ﺳﻮگ، ﺧﺸﻢ، ﻧﻮﻣﯿﺪي، ﺗﻨﻬﺎﯾﯽ و ﺷﺮم، ﺑﻮﯾﮋه وﻗﺘﯽ ﺷﺪﯾﺪ ﻫﺴﺘﻨﺪ ﺑﺮاي ﻫﻤﯿﺸﻪ ﻃﻮل ﻧﻤﯽ ﮐﺸﻨﺪ .اﻟﺒﺘﻪ، ﮔﺎﻫﯽ ﺧﻮدﮐﺸﯽ راﻫﯽ ﺑﺮاي ﺗﻨﺒﯿﻪ ﮐﺮدن دﯾﮕﺮان اﺳﺖ و ﯾﺎ راﻫﯽ اﺳﺖ ﺑﺮاي اﯾﻨﮑﻪ ﺑﻪ آﻧﻬﺎ ﻧﺸﺎن دﻫﯿﺪ ﭼﻘﺪر درد ﻣﯽ ﮐﺸﯿﺪ .وﻟﯽ ﭘﺲ از ﺧﻮدﮐﺸﯽ دﯾﮕﺮ آﻧﺠﺎ ﻧﯿﺴﺘﯿﺪ ﺗﺎ ﺑﺒﯿﻨﯿﺪ آﻧﻬﺎ اﺣﺴﺎس ﮔﻨﺎه ﻣﯽ ﮐﻨﻨﺪ و ﯾﺎ ﻧﻬﺎﯾﺘﺎ درد ﺷﻤﺎ را ﻣﯽ ﻓﻬﻤﻨﺪ </a:t>
            </a:r>
            <a:r>
              <a:rPr lang="fa-IR" dirty="0" smtClean="0">
                <a:cs typeface="B Nazanin" panose="00000400000000000000" pitchFamily="2" charset="-78"/>
              </a:rPr>
              <a:t>.</a:t>
            </a:r>
            <a:endParaRPr lang="fa-IR" dirty="0">
              <a:cs typeface="B Nazanin" panose="00000400000000000000" pitchFamily="2" charset="-78"/>
            </a:endParaRPr>
          </a:p>
          <a:p>
            <a:pPr marL="45720" indent="0">
              <a:buNone/>
            </a:pPr>
            <a:r>
              <a:rPr lang="fa-IR" dirty="0" smtClean="0">
                <a:cs typeface="B Nazanin" panose="00000400000000000000" pitchFamily="2" charset="-78"/>
              </a:rPr>
              <a:t> </a:t>
            </a:r>
            <a:r>
              <a:rPr lang="fa-IR" dirty="0">
                <a:cs typeface="B Nazanin" panose="00000400000000000000" pitchFamily="2" charset="-78"/>
              </a:rPr>
              <a:t>اﮔﺮ اﻓﮑﺎر ﺧﻮدﮐﺸﯽ دارﯾﺪ ﺗﻨﻬﺎ ﻧﯿﺴﺘﯿﺪ. ﺑﺮﺧﯽ از اﻓﺮاد در زﻣﺎن ﻫﺎي ﺳﺨﺖ و دﺷﻮار زﻧﺪﮔﯿﺸﺎن در ﻣﻮرد ﺧﻮدﮐﺸﯽ ﻓﮑﺮ ﻣﯽ ﮐﻨﻨﺪ ﭼﻮن در ﺟﺴﺘﺠﻮي راﻫﯽ ﺑﺮاي ﻓﺮار از دردي ﻫﺴﺘﻨﺪ ﮐﻪ اﺣﺴﺎس ﻣﯽ ﮐﻨﻨﺪ ﻏﯿﺮﻗﺎﺑﻞ ﺗﺤﻤﻞ اﺳﺖ و ﭘﺎﯾﺎﻧﯽ ﻧﺪارد . اﻓﮑﺎر ﺧﻮدﮐﺸﯽ ﻣﯽ ﺗﻮاﻧﺪ ﺧﯿﻠﯽ ﺗﺮﺳﻨﺎك ﺑﺎﺷﺪ وﻟﯽ ﻣﻬﻢ اﺳﺖ ﮐﻪ ﺑﺪاﻧﯿﺪ ﻓﮑﺮ ﮐﺮدن در ﻣﻮرد ﺧﻮدﮐﺸﯽ ﺑﻪ ﻣﻌﻨﯽ از دﺳﺖ دادن ﮐﻨﺘﺮل و ﯾﺎ ﻋﻤﻞ ﮐﺮدن ﺑﺮاﺳﺎس اﯾﻦ اﻓﮑﺎر ﻧﯿﺴﺖ .اﻓﮑﺎر ﺧﻮدﮐﺸﯽ ﺑﻪ اﯾﻦ </a:t>
            </a:r>
            <a:r>
              <a:rPr lang="fa-IR" dirty="0" smtClean="0">
                <a:cs typeface="B Nazanin" panose="00000400000000000000" pitchFamily="2" charset="-78"/>
              </a:rPr>
              <a:t>ﻣﻌﻨﯽ </a:t>
            </a:r>
            <a:r>
              <a:rPr lang="fa-IR" dirty="0">
                <a:cs typeface="B Nazanin" panose="00000400000000000000" pitchFamily="2" charset="-78"/>
              </a:rPr>
              <a:t>ﻧﯿﺴﺖ ﮐﻪ آدم "ﺿﻌﯿﻔﯽ" ﻫﺴﺘﯿﺪ و ﯾﺎ " دﯾﻮاﻧﻪ"ﺷﺪه اﯾﺪ .ﻫﺴﺘﯿﺪ .ﺣﺘﯽ اﮔﺮ ﻣﻮﻗﻌﯿﺘﯽ ﮐﻪ در آن ﻗﺮار دارﯾﺪ ﻧﺎاﻣﯿﺪ ﮐﻨﻨﺪه ﺑﻪ ﻧﻈﺮ ﻣﯽ رﺳﺪ و ﯾﺎ اﺣﺴﺎس ﻣﯽ ﮐﻨﯿﺪ دﯾﮕﺮ ﻧﻤﯽ ﺗﻮاﻧﯿﺪ اﯾﻦ وﺿﻌﯿﺖ را ﺗﺤﻤﻞ ﮐﻨﯿﺪ ، ﺑﺎﯾﺪ ﺑﺪاﻧﯿﺪ  راه ﻫﺎﯾﯽ ﺑﺮاي ﺧﻼص ﺷﺪن از آﻧﻬﺎ  وﺟﻮد دارد .ﺷﻤﺎ ﻣﺠﺒﻮر ﻧﯿﺴﺘﯿﺪ ﺑﺎ اﯾﻦ ﻣﻮﻗﻌﯿﺖ ﺗﻨﻬﺎ ﻣﻮاﺟﻪ ﺷﻮﯾﺪ .ﮐﻤﮏ ﻫﻤﯿﺸﻪ وﺟﻮد دارد.  </a:t>
            </a:r>
            <a:endParaRPr lang="en-US" dirty="0">
              <a:cs typeface="B Nazanin" panose="00000400000000000000" pitchFamily="2" charset="-78"/>
            </a:endParaRPr>
          </a:p>
          <a:p>
            <a:pPr marL="45720" indent="0">
              <a:buNone/>
            </a:pPr>
            <a:endParaRPr lang="en-US" dirty="0">
              <a:cs typeface="B Nazanin" panose="00000400000000000000" pitchFamily="2" charset="-78"/>
            </a:endParaRPr>
          </a:p>
        </p:txBody>
      </p:sp>
    </p:spTree>
    <p:extLst>
      <p:ext uri="{BB962C8B-B14F-4D97-AF65-F5344CB8AC3E}">
        <p14:creationId xmlns:p14="http://schemas.microsoft.com/office/powerpoint/2010/main" val="181155601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ular Callout 3"/>
          <p:cNvSpPr/>
          <p:nvPr/>
        </p:nvSpPr>
        <p:spPr>
          <a:xfrm>
            <a:off x="611560" y="692696"/>
            <a:ext cx="7560840" cy="5328592"/>
          </a:xfrm>
          <a:prstGeom prst="wedgeRoundRect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r"/>
            <a:r>
              <a:rPr lang="fa-IR" sz="2000" b="1" dirty="0">
                <a:solidFill>
                  <a:schemeClr val="tx1"/>
                </a:solidFill>
                <a:cs typeface="B Nazanin" panose="00000400000000000000" pitchFamily="2" charset="-78"/>
              </a:rPr>
              <a:t>ﺑﺮﺧﯽ از  اﻓﮑﺎري ﮐﻪ ﻣﻤﮑﻦ اﺳﺖ در اﯾﻦ وﺿﻌﯿﺖ در ذﻫﻦ ﺑﯿﻤﺎر وﺟﻮد داﺷﺘﻪ ﺑﺎﺷﺪ در زﯾﺮ آﻣﺪه اﺳﺖ  :  </a:t>
            </a:r>
            <a:endParaRPr lang="en-US" sz="2000" dirty="0">
              <a:solidFill>
                <a:schemeClr val="tx1"/>
              </a:solidFill>
              <a:cs typeface="B Nazanin" panose="00000400000000000000" pitchFamily="2" charset="-78"/>
            </a:endParaRPr>
          </a:p>
          <a:p>
            <a:pPr lvl="0" algn="r"/>
            <a:r>
              <a:rPr lang="fa-IR" sz="2000" b="1" dirty="0">
                <a:solidFill>
                  <a:schemeClr val="tx1"/>
                </a:solidFill>
                <a:cs typeface="B Nazanin" panose="00000400000000000000" pitchFamily="2" charset="-78"/>
              </a:rPr>
              <a:t>ﻫﯿﭻ راﻫﯽ وﺟﻮد ﻧﺪارد.</a:t>
            </a:r>
            <a:endParaRPr lang="en-US" sz="2000" dirty="0">
              <a:solidFill>
                <a:schemeClr val="tx1"/>
              </a:solidFill>
              <a:cs typeface="B Nazanin" panose="00000400000000000000" pitchFamily="2" charset="-78"/>
            </a:endParaRPr>
          </a:p>
          <a:p>
            <a:pPr lvl="0" algn="r"/>
            <a:r>
              <a:rPr lang="fa-IR" sz="2000" b="1" dirty="0">
                <a:solidFill>
                  <a:schemeClr val="tx1"/>
                </a:solidFill>
                <a:cs typeface="B Nazanin" panose="00000400000000000000" pitchFamily="2" charset="-78"/>
              </a:rPr>
              <a:t>ﺧﺎﻧﻮاده و دوﺳﺘﺎن ﺑﺪون ﺷﻤﺎ وﺿﻌﯿﺖ ﺑﻬﺘﺮي ﺧﻮاﻫﻨﺪ داﺷﺖ.  </a:t>
            </a:r>
            <a:endParaRPr lang="en-US" sz="2000" dirty="0">
              <a:solidFill>
                <a:schemeClr val="tx1"/>
              </a:solidFill>
              <a:cs typeface="B Nazanin" panose="00000400000000000000" pitchFamily="2" charset="-78"/>
            </a:endParaRPr>
          </a:p>
          <a:p>
            <a:pPr lvl="0" algn="r"/>
            <a:r>
              <a:rPr lang="fa-IR" sz="2000" b="1" dirty="0">
                <a:solidFill>
                  <a:schemeClr val="tx1"/>
                </a:solidFill>
                <a:cs typeface="B Nazanin" panose="00000400000000000000" pitchFamily="2" charset="-78"/>
              </a:rPr>
              <a:t>ﺷﻤﺎ ﮐﺎر ﺧﯿﻠﯽ وﺣﺸﺘﻨﺎﮐﯽ اﻧﺠﺎم داده اﯾﺪ ﮐﻪ ﺧﻮدﮐﺸﯽ ﺗﻨﻬﺎ راه ﺣﻞ اﺳﺖ.</a:t>
            </a:r>
            <a:endParaRPr lang="en-US" sz="2000" dirty="0">
              <a:solidFill>
                <a:schemeClr val="tx1"/>
              </a:solidFill>
              <a:cs typeface="B Nazanin" panose="00000400000000000000" pitchFamily="2" charset="-78"/>
            </a:endParaRPr>
          </a:p>
          <a:p>
            <a:pPr lvl="0" algn="r"/>
            <a:r>
              <a:rPr lang="fa-IR" sz="2000" b="1" dirty="0">
                <a:solidFill>
                  <a:schemeClr val="tx1"/>
                </a:solidFill>
                <a:cs typeface="B Nazanin" panose="00000400000000000000" pitchFamily="2" charset="-78"/>
              </a:rPr>
              <a:t>اﯾﻦ درد ﻏﯿﺮﻗﺎﺑﻞ ﺗﺤﻤﻞ ﺗﺎ اﺑﺪ اداﻣﻪ ﺧﻮاﻫﺪ داﺷﺖ. </a:t>
            </a:r>
            <a:endParaRPr lang="en-US" sz="2000" dirty="0">
              <a:solidFill>
                <a:schemeClr val="tx1"/>
              </a:solidFill>
              <a:cs typeface="B Nazanin" panose="00000400000000000000" pitchFamily="2" charset="-78"/>
            </a:endParaRPr>
          </a:p>
          <a:p>
            <a:pPr lvl="0" algn="r"/>
            <a:r>
              <a:rPr lang="fa-IR" sz="2000" b="1" dirty="0">
                <a:solidFill>
                  <a:schemeClr val="tx1"/>
                </a:solidFill>
                <a:cs typeface="B Nazanin" panose="00000400000000000000" pitchFamily="2" charset="-78"/>
              </a:rPr>
              <a:t>از اﯾﻦ ﻫﻤﻪ درد و رﻧﺞ ﺧﻼص ﻣﯽ ﺷﻮم .</a:t>
            </a:r>
            <a:endParaRPr lang="en-US" sz="2000" dirty="0">
              <a:solidFill>
                <a:schemeClr val="tx1"/>
              </a:solidFill>
              <a:cs typeface="B Nazanin" panose="00000400000000000000" pitchFamily="2" charset="-78"/>
            </a:endParaRPr>
          </a:p>
          <a:p>
            <a:pPr lvl="0" algn="r"/>
            <a:r>
              <a:rPr lang="fa-IR" sz="2000" b="1" dirty="0">
                <a:solidFill>
                  <a:schemeClr val="tx1"/>
                </a:solidFill>
                <a:cs typeface="B Nazanin" panose="00000400000000000000" pitchFamily="2" charset="-78"/>
              </a:rPr>
              <a:t>اﮔﺮ ﺧﻮدم را ﺑﮑﺸﻢ ﻣﯽ ﻓﻬﻤﻨﺪ ﭼﻘﺪر ﺑﻪ ﻣﻦ ﺻﺪﻣﻪ زده اﻧﺪ. </a:t>
            </a:r>
            <a:endParaRPr lang="en-US" sz="2000" dirty="0">
              <a:solidFill>
                <a:schemeClr val="tx1"/>
              </a:solidFill>
              <a:cs typeface="B Nazanin" panose="00000400000000000000" pitchFamily="2" charset="-78"/>
            </a:endParaRPr>
          </a:p>
          <a:p>
            <a:pPr lvl="0" algn="r"/>
            <a:r>
              <a:rPr lang="fa-IR" sz="2000" b="1" dirty="0">
                <a:solidFill>
                  <a:schemeClr val="tx1"/>
                </a:solidFill>
                <a:cs typeface="B Nazanin" panose="00000400000000000000" pitchFamily="2" charset="-78"/>
              </a:rPr>
              <a:t>ﺑﺎ اﯾﻦ ﮐﺎر ﻣﯽ ﺗﻮاﻧﻢ اﻧﺘﻘﺎﻣﻢ را از دﯾﮕﺮان ﺑﮕﯿﺮم</a:t>
            </a:r>
            <a:r>
              <a:rPr lang="fa-IR" b="1" dirty="0">
                <a:solidFill>
                  <a:schemeClr val="tx1"/>
                </a:solidFill>
              </a:rPr>
              <a:t>.</a:t>
            </a:r>
            <a:endParaRPr lang="en-US" dirty="0">
              <a:solidFill>
                <a:schemeClr val="tx1"/>
              </a:solidFill>
            </a:endParaRPr>
          </a:p>
        </p:txBody>
      </p:sp>
    </p:spTree>
    <p:extLst>
      <p:ext uri="{BB962C8B-B14F-4D97-AF65-F5344CB8AC3E}">
        <p14:creationId xmlns:p14="http://schemas.microsoft.com/office/powerpoint/2010/main" val="63351476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1" y="476672"/>
            <a:ext cx="7694240" cy="5976664"/>
          </a:xfrm>
        </p:spPr>
        <p:txBody>
          <a:bodyPr/>
          <a:lstStyle/>
          <a:p>
            <a:pPr marL="0" indent="0">
              <a:lnSpc>
                <a:spcPct val="150000"/>
              </a:lnSpc>
              <a:buNone/>
            </a:pPr>
            <a:r>
              <a:rPr lang="fa-IR" sz="2800" dirty="0">
                <a:latin typeface="Calibri"/>
                <a:ea typeface="Calibri"/>
                <a:cs typeface="B Nazanin"/>
              </a:rPr>
              <a:t>ا</a:t>
            </a:r>
            <a:r>
              <a:rPr lang="fa-IR" sz="2800" dirty="0">
                <a:effectLst>
                  <a:outerShdw blurRad="38100" dist="38100" dir="2700000" algn="tl">
                    <a:srgbClr val="000000">
                      <a:alpha val="43137"/>
                    </a:srgbClr>
                  </a:outerShdw>
                  <a:reflection blurRad="6350" stA="55000" endA="300" endPos="45500" dir="5400000" sy="-100000" algn="bl" rotWithShape="0"/>
                </a:effectLst>
                <a:latin typeface="Calibri"/>
                <a:ea typeface="Calibri"/>
                <a:cs typeface="B Nazanin"/>
              </a:rPr>
              <a:t>ﯾﻦ ﻣﺮاﮐﺰ ﻣﻌﻤﻮﻻ اوﻟﯿﻦ ﻧﻘﻄﻪ ﺗﻤﺎس ﺑﺎ اﻓﺮادي ﻫﺴﺘﻨﺪ ﮐﻪ ﻣﻤﮑﻦ اﺳﺖ در ﺧﻄﺮ ﺧﻮدﮐﺸﯽ ﻗﺮار داﺷﺘﻪ ﺑﺎﺷﻨﺪ </a:t>
            </a:r>
            <a:r>
              <a:rPr lang="fa-IR" sz="2800" dirty="0" smtClean="0">
                <a:effectLst>
                  <a:outerShdw blurRad="38100" dist="38100" dir="2700000" algn="tl">
                    <a:srgbClr val="000000">
                      <a:alpha val="43137"/>
                    </a:srgbClr>
                  </a:outerShdw>
                  <a:reflection blurRad="6350" stA="55000" endA="300" endPos="45500" dir="5400000" sy="-100000" algn="bl" rotWithShape="0"/>
                </a:effectLst>
                <a:latin typeface="Calibri"/>
                <a:ea typeface="Calibri"/>
                <a:cs typeface="B Nazanin"/>
              </a:rPr>
              <a:t>.</a:t>
            </a:r>
            <a:br>
              <a:rPr lang="fa-IR" sz="2800" dirty="0" smtClean="0">
                <a:effectLst>
                  <a:outerShdw blurRad="38100" dist="38100" dir="2700000" algn="tl">
                    <a:srgbClr val="000000">
                      <a:alpha val="43137"/>
                    </a:srgbClr>
                  </a:outerShdw>
                  <a:reflection blurRad="6350" stA="55000" endA="300" endPos="45500" dir="5400000" sy="-100000" algn="bl" rotWithShape="0"/>
                </a:effectLst>
                <a:latin typeface="Calibri"/>
                <a:ea typeface="Calibri"/>
                <a:cs typeface="B Nazanin"/>
              </a:rPr>
            </a:br>
            <a:r>
              <a:rPr lang="fa-IR" sz="2800" dirty="0" smtClean="0">
                <a:effectLst>
                  <a:outerShdw blurRad="38100" dist="38100" dir="2700000" algn="tl">
                    <a:srgbClr val="000000">
                      <a:alpha val="43137"/>
                    </a:srgbClr>
                  </a:outerShdw>
                  <a:reflection blurRad="6350" stA="55000" endA="300" endPos="45500" dir="5400000" sy="-100000" algn="bl" rotWithShape="0"/>
                </a:effectLst>
                <a:latin typeface="Calibri"/>
                <a:ea typeface="Calibri"/>
                <a:cs typeface="B Nazanin"/>
              </a:rPr>
              <a:t>اﻟﺒﺘﻪ</a:t>
            </a:r>
            <a:r>
              <a:rPr lang="fa-IR" sz="2800" dirty="0">
                <a:effectLst>
                  <a:outerShdw blurRad="38100" dist="38100" dir="2700000" algn="tl">
                    <a:srgbClr val="000000">
                      <a:alpha val="43137"/>
                    </a:srgbClr>
                  </a:outerShdw>
                  <a:reflection blurRad="6350" stA="55000" endA="300" endPos="45500" dir="5400000" sy="-100000" algn="bl" rotWithShape="0"/>
                </a:effectLst>
                <a:latin typeface="Calibri"/>
                <a:ea typeface="Calibri"/>
                <a:cs typeface="B Nazanin"/>
              </a:rPr>
              <a:t>، ﭼﻮن ﺑﺴﯿﺎري از اﻓﺮادي ﮐﻪ اﻗﺪام ﺑﻪ ﺧﻮدﮐﺸﯽ ﻣﯽ ﮐﻨﻨﺪ داوﻃﻠﺒﺎﻧﻪ در ﻣﻮرد اﻓﮑﺎر و ﯾﺎ ﻧﻘﺸﻪ ﺧﻮد ﺑﺮاي ﺧﻮدﮐﺸﯽ ﺻﺤﺒت نمیﮐﻨﻨﺪ و ﻣﻤﮑﻦ اﺳﺖ ﺑﻪ دﻻﯾﻞ دﯾﮕﺮي ﺑﻪ ﻣﺮاﮐﺰ ﺑﻬﺪاﺷﺘﯽ ﻣﺮاﺟﻌﻪ ﮐﻨﻨﺪ، ارزﯾﺎﺑﯽ ﺧﻄﺮ ﺧﻮدﮐﺸﯽ و ﻣﺘﻌﺎﻗﺐ آن ﻃﺮاﺣﯽ ﺑﺮﻧﺎﻣﻪ اي ﺑﺮاي ﻣﺪﯾﺮﯾﺖ آن ﯾﮑﯽ از ﻣﻬﻤﺘﺮﯾﻦ و ﺣﺴﺎس ﺗﺮﯾﻦ وﻇﺎﯾﻒ ﮐﺴﺎﻧﯽ اﺳﺖ ﮐﻪ در اﯾﻦ ﻣﺮاﮐﺰ ﮐﺎر ﻣﯽ ﮐﻨﻨﺪ .</a:t>
            </a:r>
            <a:r>
              <a:rPr lang="fa-IR" sz="4800" dirty="0">
                <a:latin typeface="Calibri"/>
                <a:ea typeface="Calibri"/>
                <a:cs typeface="B Nazanin"/>
              </a:rPr>
              <a:t/>
            </a:r>
            <a:br>
              <a:rPr lang="fa-IR" sz="4800" dirty="0">
                <a:latin typeface="Calibri"/>
                <a:ea typeface="Calibri"/>
                <a:cs typeface="B Nazanin"/>
              </a:rPr>
            </a:br>
            <a:endParaRPr lang="fa-IR" dirty="0"/>
          </a:p>
        </p:txBody>
      </p:sp>
    </p:spTree>
    <p:extLst>
      <p:ext uri="{BB962C8B-B14F-4D97-AF65-F5344CB8AC3E}">
        <p14:creationId xmlns:p14="http://schemas.microsoft.com/office/powerpoint/2010/main" val="134423113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23528" y="731520"/>
            <a:ext cx="8568952" cy="5793824"/>
          </a:xfrm>
        </p:spPr>
        <p:txBody>
          <a:bodyPr>
            <a:normAutofit/>
          </a:bodyPr>
          <a:lstStyle/>
          <a:p>
            <a:pPr marL="45720" indent="0">
              <a:buNone/>
            </a:pPr>
            <a:r>
              <a:rPr lang="fa-IR" b="1" dirty="0">
                <a:cs typeface="B Titr" panose="00000700000000000000" pitchFamily="2" charset="-78"/>
              </a:rPr>
              <a:t>ﻋﻮاﻣﻞ </a:t>
            </a:r>
            <a:r>
              <a:rPr lang="fa-IR" b="1" dirty="0" smtClean="0">
                <a:cs typeface="B Titr" panose="00000700000000000000" pitchFamily="2" charset="-78"/>
              </a:rPr>
              <a:t>ﻣﻮﺛر :</a:t>
            </a:r>
          </a:p>
          <a:p>
            <a:pPr marL="45720" indent="0">
              <a:buNone/>
            </a:pPr>
            <a:endParaRPr lang="fa-IR" b="1" dirty="0">
              <a:cs typeface="B Nazanin" panose="00000400000000000000" pitchFamily="2" charset="-78"/>
            </a:endParaRPr>
          </a:p>
          <a:p>
            <a:pPr marL="45720" indent="0">
              <a:buNone/>
            </a:pPr>
            <a:r>
              <a:rPr lang="fa-IR" dirty="0" smtClean="0">
                <a:cs typeface="B Nazanin" panose="00000400000000000000" pitchFamily="2" charset="-78"/>
              </a:rPr>
              <a:t>ﻣﺸﮑﻼت </a:t>
            </a:r>
            <a:r>
              <a:rPr lang="fa-IR" dirty="0">
                <a:cs typeface="B Nazanin" panose="00000400000000000000" pitchFamily="2" charset="-78"/>
              </a:rPr>
              <a:t>و ﻋﻮاﻣﻞ ﻣﺨﺘﻠﻔﯽ در ﺑﺮوز اﻓﮑﺎر و ﯾﺎ ﻗﺼﺪ ﺧﻮدﮐﺸﯽ ﻧﻘﺶ دارﻧﺪ .ﯾﮑﯽ از ﻣﻬﻤﺘﺮﯾﻦ اﯾﻦ ﻋﻮاﻣﻞ ﺑﯿﻤﺎري ﻫﺎي روان ﭘﺰﺷﮑﯽ اﺳﺖ. اﻓﺴﺮدﮔﯽ ﯾﮑﯽ از ﻣﻬﻤﺘﺮﯾﻦ ﻣﻮاردي اﺳﺖ ﮐﻪ ﺧﻄﺮ ﺧﻮدﮐﺸﯽ را اﻓﺰاﯾﺶ ﻣﯽ دﻫﺪ  . اﻓﺴﺮدﮔﯽ، ﺗﻔﮑﺮ ﺷﻤﺎ را ﺗﺤﺮﯾﻒ ﻣﯽ ﮐﻨﺪ، اﻧﮕﺎر ﮐﻪ ﯾﮏ ﻋﯿﻨﮏ ﺳﯿﺎه ﺑﻪ ﭼﺸﻢ زده اﯾﺪ و ﻫﻤﻪ ﭼﯿﺰ ﺗﯿﺮه ﺗﺎر ﺑﻪ ﻧﻈﺮ ﻣﯽ رﺳﺪ.  </a:t>
            </a:r>
            <a:endParaRPr lang="en-US" dirty="0">
              <a:cs typeface="B Nazanin" panose="00000400000000000000" pitchFamily="2" charset="-78"/>
            </a:endParaRPr>
          </a:p>
          <a:p>
            <a:pPr marL="45720" indent="0">
              <a:buNone/>
            </a:pPr>
            <a:r>
              <a:rPr lang="fa-IR" dirty="0">
                <a:cs typeface="B Nazanin" panose="00000400000000000000" pitchFamily="2" charset="-78"/>
              </a:rPr>
              <a:t>ﻋﻼوه ﺑﺮاﯾﻦ، اﺳﺘﺮس ﻫﺎي زﻧﺪﮔﯽ ﻣﺎﻧﻨﺪ ﻣﺸﮑﻼت ﻣﺎﻟﯽ و ﻗﺎﻧﻮﻧﯽ، ﻣﺸﮑﻼت ﺟﺴﻤﯽ ﺑﻮﯾﮋه اﺑﺘﻼ ﺑﻪ ﺑﯿﻤﺎري ﻫﺎي ﻣﺰﻣﻦ و ﯾﺎ   ﺻﻌﺐ اﻟﻌﻼج ، درد ﻣﺰﻣﻦ و ﻧﯿﺰ اﺧﺘﻼف ﺑﺎ اﻓﺮاد ﻣﻬﻢ زﻧﺪﮔﯽ و ﯾﺎ از دﺳﺖ دادن آﻧﻬﺎ اﺣﺘﻤﺎل ﺧﻮدﮐﺸﯽ را اﻓﺰاﯾﺶ  می دﻫﺪ.</a:t>
            </a:r>
            <a:endParaRPr lang="en-US" dirty="0">
              <a:cs typeface="B Nazanin" panose="00000400000000000000" pitchFamily="2" charset="-78"/>
            </a:endParaRPr>
          </a:p>
          <a:p>
            <a:pPr marL="45720" indent="0">
              <a:buNone/>
            </a:pPr>
            <a:r>
              <a:rPr lang="fa-IR" dirty="0">
                <a:cs typeface="B Nazanin" panose="00000400000000000000" pitchFamily="2" charset="-78"/>
              </a:rPr>
              <a:t> </a:t>
            </a:r>
            <a:endParaRPr lang="en-US" dirty="0">
              <a:cs typeface="B Nazanin" panose="00000400000000000000" pitchFamily="2" charset="-78"/>
            </a:endParaRPr>
          </a:p>
          <a:p>
            <a:pPr marL="45720" indent="0">
              <a:buNone/>
            </a:pPr>
            <a:endParaRPr lang="en-US" dirty="0">
              <a:cs typeface="B Nazanin" panose="00000400000000000000" pitchFamily="2" charset="-78"/>
            </a:endParaRPr>
          </a:p>
        </p:txBody>
      </p:sp>
    </p:spTree>
    <p:extLst>
      <p:ext uri="{BB962C8B-B14F-4D97-AF65-F5344CB8AC3E}">
        <p14:creationId xmlns:p14="http://schemas.microsoft.com/office/powerpoint/2010/main" val="367219430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539552" y="731520"/>
            <a:ext cx="7992888" cy="5073744"/>
          </a:xfrm>
        </p:spPr>
        <p:txBody>
          <a:bodyPr/>
          <a:lstStyle/>
          <a:p>
            <a:pPr marL="45720" indent="0">
              <a:buNone/>
            </a:pPr>
            <a:r>
              <a:rPr lang="fa-IR" b="1" dirty="0" smtClean="0">
                <a:cs typeface="B Titr" panose="00000700000000000000" pitchFamily="2" charset="-78"/>
              </a:rPr>
              <a:t>درﻣﺎن:</a:t>
            </a:r>
          </a:p>
          <a:p>
            <a:pPr marL="45720" indent="0">
              <a:buNone/>
            </a:pPr>
            <a:endParaRPr lang="fa-IR" b="1" dirty="0">
              <a:cs typeface="B Nazanin" panose="00000400000000000000" pitchFamily="2" charset="-78"/>
            </a:endParaRPr>
          </a:p>
          <a:p>
            <a:pPr marL="45720" indent="0">
              <a:buNone/>
            </a:pPr>
            <a:r>
              <a:rPr lang="fa-IR" dirty="0" smtClean="0">
                <a:cs typeface="B Nazanin" panose="00000400000000000000" pitchFamily="2" charset="-78"/>
              </a:rPr>
              <a:t>درد </a:t>
            </a:r>
            <a:r>
              <a:rPr lang="fa-IR" dirty="0">
                <a:cs typeface="B Nazanin" panose="00000400000000000000" pitchFamily="2" charset="-78"/>
              </a:rPr>
              <a:t>ﺷﻤﺎ ﺧﯿﻠﯽ واﻗﻌﯽ اﺳﺖ، وﻟﯽ ﺑﺎﯾﺪ ﺑﺪاﻧﯿﺪ ﮐﻪ اﻣﯿﺪ وﺟﻮد دارد .ﺑﺎ اﻣﯿﺪ ﺑﻪ درﻣﺎن و ﺣﻤﺎﯾﺖ ﺧﺎﻧﻮاده ﻣﯽ ﺗﻮاﻧﯿﺪ ﯾﺎد ﺑﮕﯿﺮﯾﺪ ﮐﻪ ﭼﮕﻮﻧﻪ ﻣﻮﻗﻌﯿﺘﯽ را ﮐﻪ ﻣﻮﺟﺐ رﻧﺞ ﺗﺎن ﺷﺪه ﺗﻐﯿﯿﺮ دﻫﯿﺪ و ﯾﺎ آن را ﻣﺪﯾﺮﯾﺖ ﮐﻨﯿﺪ .ﺻﺪﻣﻪ زدن ﺑﻪ ﺧﻮد ﯾﺎ ﺧﻮدﮐﺸﯽ ﺗﻨﻬﺎ ﺣﻖ اﻧﺘﺨﺎب ﺷﻤﺎ ﻧﯿﺴﺖ .ﻣﺘﺨﺼﺼﺎن ﻣﯽ ﺗﻮاﻧﻨﺪ ﺑﻪ ﺷﻤﺎ ﮐﻤﮏ ﮐﻨﻨﺪ ﺗﺎ ﻣﻬﺎرت ﻫﺎي ﺟﺪﯾﺪي را ﺑﺮاي ﻣﻘﺎﺑﻠﻪ ﺑﺎ درد و رﻧﺞ تان ﺗﺎن ﯾﺎد ﺑﮕﯿﺮﯾﺪ .اﯾﻦ ﺷﺎﻣﻞ رﺷﺪ ﻣﻬﺎرت ﻫﺎي ﺟﺪﯾﺪ ﺑﺮاي ﻣﻘﺎﺑﻠﻪ، دﯾﺪن ﻣﺸﮑﻼت از ﯾﮏ زاوﯾﻪ ﯾﮕﺮ،  ﺑﻬﺒﻮد ﺗﻮاﻧﺎﯾﯽ ﻣﺪﯾﺮﯾﺖ ﻫﯿﺠﺎﻧﺎت ﺷﺪﯾﺪ و دردﻧﺎك، ﺑﻬﺒﻮد رواﺑﻂ و اﻓﺰاﯾﺶ ﺣﻤﺎﯾﺖ ﻫﺎي اﺟﺘﻤﺎﻋﯽ و ﯾﺎ داروﻫﺎ ﺑﺎﺷﺪ.  </a:t>
            </a:r>
            <a:endParaRPr lang="en-US" dirty="0">
              <a:cs typeface="B Nazanin" panose="00000400000000000000" pitchFamily="2" charset="-78"/>
            </a:endParaRPr>
          </a:p>
          <a:p>
            <a:pPr marL="45720" indent="0">
              <a:buNone/>
            </a:pPr>
            <a:endParaRPr lang="en-US" dirty="0"/>
          </a:p>
        </p:txBody>
      </p:sp>
    </p:spTree>
    <p:extLst>
      <p:ext uri="{BB962C8B-B14F-4D97-AF65-F5344CB8AC3E}">
        <p14:creationId xmlns:p14="http://schemas.microsoft.com/office/powerpoint/2010/main" val="223412819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67544" y="731520"/>
            <a:ext cx="8136904" cy="5721816"/>
          </a:xfrm>
        </p:spPr>
        <p:txBody>
          <a:bodyPr>
            <a:normAutofit/>
          </a:bodyPr>
          <a:lstStyle/>
          <a:p>
            <a:pPr lvl="0" algn="ctr">
              <a:buFont typeface="Wingdings" panose="05000000000000000000" pitchFamily="2" charset="2"/>
              <a:buChar char="q"/>
            </a:pPr>
            <a:r>
              <a:rPr lang="en-US" sz="3600" b="1" dirty="0">
                <a:cs typeface="B Titr" panose="00000700000000000000" pitchFamily="2" charset="-78"/>
              </a:rPr>
              <a:t> </a:t>
            </a:r>
            <a:r>
              <a:rPr lang="fa-IR" sz="3600" b="1" dirty="0">
                <a:cs typeface="B Titr" panose="00000700000000000000" pitchFamily="2" charset="-78"/>
              </a:rPr>
              <a:t>ﻣﻘﺎﺑﻠﻪ ﺑﺎ ﺧﻮدﮐﺸﯽ</a:t>
            </a:r>
            <a:r>
              <a:rPr lang="fa-IR" sz="3600" dirty="0">
                <a:cs typeface="B Titr" panose="00000700000000000000" pitchFamily="2" charset="-78"/>
              </a:rPr>
              <a:t> </a:t>
            </a:r>
            <a:endParaRPr lang="fa-IR" sz="3600" dirty="0" smtClean="0">
              <a:cs typeface="B Titr" panose="00000700000000000000" pitchFamily="2" charset="-78"/>
            </a:endParaRPr>
          </a:p>
          <a:p>
            <a:pPr marL="45720" lvl="0" indent="0" algn="ctr">
              <a:buNone/>
            </a:pPr>
            <a:endParaRPr lang="en-US" sz="3600" dirty="0">
              <a:cs typeface="B Titr" panose="00000700000000000000" pitchFamily="2" charset="-78"/>
            </a:endParaRPr>
          </a:p>
          <a:p>
            <a:pPr marL="45720" indent="0">
              <a:buNone/>
            </a:pPr>
            <a:r>
              <a:rPr lang="fa-IR" dirty="0">
                <a:cs typeface="B Nazanin" panose="00000400000000000000" pitchFamily="2" charset="-78"/>
              </a:rPr>
              <a:t>اﻓﮑﺎر ﺧﻮدﮐﺸﯽ وﻗﺘﯽ ﭘﯿﺶ ﻣﯽ آﯾﺪ ﮐﻪ اﻓﺮاد وﺿﻌﯿﺖ ﺧﻮد</a:t>
            </a:r>
            <a:r>
              <a:rPr lang="fa-IR" b="1" dirty="0">
                <a:cs typeface="B Nazanin" panose="00000400000000000000" pitchFamily="2" charset="-78"/>
              </a:rPr>
              <a:t> </a:t>
            </a:r>
            <a:r>
              <a:rPr lang="fa-IR" dirty="0">
                <a:cs typeface="B Nazanin" panose="00000400000000000000" pitchFamily="2" charset="-78"/>
              </a:rPr>
              <a:t>را ﺑﻪ ﺻﻮرت زﯾﺮ ﺗﺠﺮﺑﻪ ﻣﯽ ﮐﻨﻨﺪ:</a:t>
            </a:r>
            <a:r>
              <a:rPr lang="fa-IR" b="1" dirty="0">
                <a:cs typeface="B Nazanin" panose="00000400000000000000" pitchFamily="2" charset="-78"/>
              </a:rPr>
              <a:t>  </a:t>
            </a:r>
            <a:endParaRPr lang="en-US" dirty="0">
              <a:cs typeface="B Nazanin" panose="00000400000000000000" pitchFamily="2" charset="-78"/>
            </a:endParaRPr>
          </a:p>
          <a:p>
            <a:pPr marL="45720" lvl="0" indent="0">
              <a:buNone/>
            </a:pPr>
            <a:endParaRPr lang="fa-IR" b="1" dirty="0" smtClean="0">
              <a:cs typeface="B Nazanin" panose="00000400000000000000" pitchFamily="2" charset="-78"/>
            </a:endParaRPr>
          </a:p>
          <a:p>
            <a:pPr marL="45720" lvl="0" indent="0">
              <a:buNone/>
            </a:pPr>
            <a:r>
              <a:rPr lang="fa-IR" b="1" dirty="0" smtClean="0">
                <a:cs typeface="B Nazanin" panose="00000400000000000000" pitchFamily="2" charset="-78"/>
              </a:rPr>
              <a:t>1) ﻏﯿﺮﻗﺎﺑﻞ ﺗﺤﻤﻞ:  </a:t>
            </a:r>
            <a:r>
              <a:rPr lang="fa-IR" dirty="0" smtClean="0">
                <a:cs typeface="B Nazanin" panose="00000400000000000000" pitchFamily="2" charset="-78"/>
              </a:rPr>
              <a:t>ﻣﻮﻗﻌﯿﺖ </a:t>
            </a:r>
            <a:r>
              <a:rPr lang="fa-IR" dirty="0">
                <a:cs typeface="B Nazanin" panose="00000400000000000000" pitchFamily="2" charset="-78"/>
              </a:rPr>
              <a:t>زﻧﺪﮔﯿﺸﺎن ﺑﻘﺪري دردﻧﺎك اﺳﺖ ﮐﻪ ﻏﯿﺮﻗﺎﺑﻞ ﺗﺤﻤﻞ ﺑﻪ ﻧﻈﺮ ﻣﯽ رﺳﺪ</a:t>
            </a:r>
            <a:endParaRPr lang="en-US" dirty="0">
              <a:cs typeface="B Nazanin" panose="00000400000000000000" pitchFamily="2" charset="-78"/>
            </a:endParaRPr>
          </a:p>
          <a:p>
            <a:pPr marL="45720" lvl="0" indent="0">
              <a:buNone/>
            </a:pPr>
            <a:r>
              <a:rPr lang="fa-IR" b="1" dirty="0" smtClean="0">
                <a:cs typeface="B Nazanin" panose="00000400000000000000" pitchFamily="2" charset="-78"/>
              </a:rPr>
              <a:t>2) ﺑﯽ </a:t>
            </a:r>
            <a:r>
              <a:rPr lang="fa-IR" b="1" dirty="0">
                <a:cs typeface="B Nazanin" panose="00000400000000000000" pitchFamily="2" charset="-78"/>
              </a:rPr>
              <a:t>ﭘﺎﯾﺎن </a:t>
            </a:r>
            <a:r>
              <a:rPr lang="fa-IR" b="1" dirty="0" smtClean="0">
                <a:cs typeface="B Nazanin" panose="00000400000000000000" pitchFamily="2" charset="-78"/>
              </a:rPr>
              <a:t>:  </a:t>
            </a:r>
            <a:r>
              <a:rPr lang="fa-IR" dirty="0" smtClean="0">
                <a:cs typeface="B Nazanin" panose="00000400000000000000" pitchFamily="2" charset="-78"/>
              </a:rPr>
              <a:t>ﺑﻪ </a:t>
            </a:r>
            <a:r>
              <a:rPr lang="fa-IR" dirty="0">
                <a:cs typeface="B Nazanin" panose="00000400000000000000" pitchFamily="2" charset="-78"/>
              </a:rPr>
              <a:t>ﻧﻈﺮ ﻣﯽ رﺳﺪ ﮐﻪ آن ﻫﻤﯿﺸﻪ ﻫﻤﯿﻨﻄﻮر ﺧﻮاﻫﺪ ﺑﻮد</a:t>
            </a:r>
            <a:endParaRPr lang="en-US" dirty="0">
              <a:cs typeface="B Nazanin" panose="00000400000000000000" pitchFamily="2" charset="-78"/>
            </a:endParaRPr>
          </a:p>
          <a:p>
            <a:pPr marL="45720" lvl="0" indent="0">
              <a:buNone/>
            </a:pPr>
            <a:r>
              <a:rPr lang="fa-IR" b="1" dirty="0" smtClean="0">
                <a:cs typeface="B Nazanin" panose="00000400000000000000" pitchFamily="2" charset="-78"/>
              </a:rPr>
              <a:t>3) ﻏﯿﺮﻗﺎﺑﻞ ﻓﺮار  :  </a:t>
            </a:r>
            <a:r>
              <a:rPr lang="fa-IR" dirty="0" smtClean="0">
                <a:cs typeface="B Nazanin" panose="00000400000000000000" pitchFamily="2" charset="-78"/>
              </a:rPr>
              <a:t>ﺑﻪ </a:t>
            </a:r>
            <a:r>
              <a:rPr lang="fa-IR" dirty="0">
                <a:cs typeface="B Nazanin" panose="00000400000000000000" pitchFamily="2" charset="-78"/>
              </a:rPr>
              <a:t>ﻧﻈﺮ ﻣﯽ رﺳﺪ ﻫﺮ ﮐﺎري اﻧﺠﺎم دﻫﻨﺪ ﻫﯿﭻ ﺗﻐﯿﯿﺮي اﯾﺠﺎد ﻧﺨﻮاﻫﺪ ﺷﺪ و ﺗﺠﺮﺑﻪ اﺷﺎن ﺗﻐﯿﯿﺮ ﻧﺨﻮاﻫﺪ ﮐﺮد. </a:t>
            </a:r>
          </a:p>
          <a:p>
            <a:pPr marL="45720" lvl="0" indent="0">
              <a:buNone/>
            </a:pPr>
            <a:r>
              <a:rPr lang="en-US" dirty="0" smtClean="0">
                <a:cs typeface="B Nazanin" panose="00000400000000000000" pitchFamily="2" charset="-78"/>
              </a:rPr>
              <a:t> </a:t>
            </a:r>
            <a:r>
              <a:rPr lang="fa-IR" dirty="0">
                <a:cs typeface="B Nazanin" panose="00000400000000000000" pitchFamily="2" charset="-78"/>
              </a:rPr>
              <a:t>ﺑﻨﺎﺑﺮاﯾﻦ، اﻓﮑﺎر ﺧﻮدﮐﺸﯽ وﻗﺘﯽ ﭘﯿﺶ ﻣﯽ آﯾﺪ ﮐﻪ ﻓﺮد درد ﺧﯿﻠﯽ زﯾﺎدي را ﺗﺠﺮﺑﻪ ﻣﯽ ﮐﻨﺪ ﺑﺪون اﯾﻨﮑﻪ ﻣﻨﺎﺑﻊ ﮐﺎﻓﯽ ﺑﺮاي ﻣﻘﺎﺑﻠﻪ ﺑﺎ آن را داﺷﺘﻪ ﺑﺎﺷﺪ. ﺑﻨﺎﺑﺮاﯾﻦ دو راه ﺑﺮاي ﭘﺸﺖ ﺳﺮﮔﺬاﺷﺘﻦ اﯾﻦ زﻣﺎن ﺳﺨﺖ وﺟﻮد دارد: ﮐﺎﻫﺶ درد و اﻓﺰاﯾﺶ و ﺗﻘﻮﯾﺖ ﻇﺮﻓﯿﺖ ﻫﺎي ﻣﻘﺎﺑﻠﻪ  اي. </a:t>
            </a:r>
            <a:endParaRPr lang="en-US" dirty="0">
              <a:cs typeface="B Nazanin" panose="00000400000000000000" pitchFamily="2" charset="-78"/>
            </a:endParaRPr>
          </a:p>
        </p:txBody>
      </p:sp>
    </p:spTree>
    <p:extLst>
      <p:ext uri="{BB962C8B-B14F-4D97-AF65-F5344CB8AC3E}">
        <p14:creationId xmlns:p14="http://schemas.microsoft.com/office/powerpoint/2010/main" val="31673683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539552" y="548680"/>
            <a:ext cx="7992888" cy="5976664"/>
          </a:xfrm>
        </p:spPr>
        <p:txBody>
          <a:bodyPr>
            <a:normAutofit fontScale="92500" lnSpcReduction="20000"/>
          </a:bodyPr>
          <a:lstStyle/>
          <a:p>
            <a:pPr marL="45720" indent="0">
              <a:buNone/>
            </a:pPr>
            <a:r>
              <a:rPr lang="fa-IR" b="1" dirty="0">
                <a:cs typeface="B Titr" panose="00000700000000000000" pitchFamily="2" charset="-78"/>
              </a:rPr>
              <a:t>ﮔﺎم اول - ﮐﺎﻫﺶ درد </a:t>
            </a:r>
            <a:endParaRPr lang="fa-IR" b="1" dirty="0" smtClean="0">
              <a:cs typeface="B Titr" panose="00000700000000000000" pitchFamily="2" charset="-78"/>
            </a:endParaRPr>
          </a:p>
          <a:p>
            <a:pPr marL="45720" indent="0">
              <a:buNone/>
            </a:pPr>
            <a:endParaRPr lang="en-US" dirty="0"/>
          </a:p>
          <a:p>
            <a:pPr marL="45720" indent="0">
              <a:buNone/>
            </a:pPr>
            <a:r>
              <a:rPr lang="fa-IR" dirty="0">
                <a:cs typeface="B Nazanin" panose="00000400000000000000" pitchFamily="2" charset="-78"/>
              </a:rPr>
              <a:t>در ﮔﺎم اول راه ﻫﺎي ﮐﺎﻫﺶ درد را ﺑﻪ ﻣﺮاﺟﻊ آﻣﻮزش دﻫﯿﺪ .اﯾﻦ ﮐﺎر ﺑﺎﻋﺚ ﻣﯽ ﺷﻮد ﺗﺎ ﻣﺮاﺟﻊ آﻣﺎدﮔﯽ ذﻫﻨﯽ ﺑﺮاي ﻣﻘﺎﺑﻠﻪ ، ﺷﻨﺎﺧﺘﯽ ﺑﺎ ﻣﺸﮑﻼت را ﭘﯿﺪا ﮐﻨﺪ .در زﯾﺮ ﺗﮑﻨﯿﮏ ﻫﺎي ﻣﺨﺘﻠﻔﯽ ﮐﻪ ﺑﻪ ﻣﺮاﺟﻊ ﮐﻤﮏ ﻣﯽ ﮐﻨﺪ ﺗﺎ درد رواﻧﯽ ﺧﻮد را ﮐﺎﻫﺶ دﻫﺪ آﻣﺪه اﺳﺖ </a:t>
            </a:r>
            <a:r>
              <a:rPr lang="fa-IR" dirty="0" smtClean="0">
                <a:cs typeface="B Nazanin" panose="00000400000000000000" pitchFamily="2" charset="-78"/>
              </a:rPr>
              <a:t>.</a:t>
            </a:r>
          </a:p>
          <a:p>
            <a:pPr marL="45720" indent="0">
              <a:buNone/>
            </a:pPr>
            <a:endParaRPr lang="en-US" dirty="0">
              <a:cs typeface="B Nazanin" panose="00000400000000000000" pitchFamily="2" charset="-78"/>
            </a:endParaRPr>
          </a:p>
          <a:p>
            <a:pPr marL="45720" lvl="0" indent="0">
              <a:buNone/>
            </a:pPr>
            <a:r>
              <a:rPr lang="fa-IR" b="1" dirty="0" smtClean="0">
                <a:cs typeface="B Nazanin" panose="00000400000000000000" pitchFamily="2" charset="-78"/>
              </a:rPr>
              <a:t>1) آرام </a:t>
            </a:r>
            <a:r>
              <a:rPr lang="fa-IR" b="1" dirty="0">
                <a:cs typeface="B Nazanin" panose="00000400000000000000" pitchFamily="2" charset="-78"/>
              </a:rPr>
              <a:t>ﺳﺎزي ﺧﻮد </a:t>
            </a:r>
            <a:endParaRPr lang="en-US" dirty="0">
              <a:cs typeface="B Nazanin" panose="00000400000000000000" pitchFamily="2" charset="-78"/>
            </a:endParaRPr>
          </a:p>
          <a:p>
            <a:pPr marL="45720" indent="0">
              <a:buNone/>
            </a:pPr>
            <a:r>
              <a:rPr lang="fa-IR" dirty="0">
                <a:cs typeface="B Nazanin" panose="00000400000000000000" pitchFamily="2" charset="-78"/>
              </a:rPr>
              <a:t>ﺑﻪ ﻣﺮاﺟﻊ آﻣﻮزش دﻫﯿﺪ ﮐﺎرﻫﺎﯾﯽ را اﻧﺠﺎم دﻫﺪ ﮐﻪ ﺑﻪ وي ﮐﻤﮏ ﻣﯽ ﮐﻨﺪ ﺗﺎ اﺣﺴﺎس ﺑﻬﺘﺮي ﭘﯿﺪا ﮐﻨﺪ. اﻧﻮاع ﻣﺨﺘﻠﻔﯽ از ﮐﺎرﻫﺎ ﻣﻤﮑﻦ اﺳﺖ ﻓﺮد را آرام ﮐﻨﺪ ، ﻣﻬﻢ آن اﺳﺖ ﮐﻪ ﻓﺮد از روﺷﯽ اﺳﺘﻔﺎده ﮐﻨﺪ ﮐﻪ ﺑﯿﺸﺘﺮ ﯾﻦ ﺗﺎﺛﯿﺮ را ﺑﺮاي او دارد .در زﯾﺮ ﻓﻬﺮﺳﺘﯽ از اﯾﻦ ﻣﻮارد آﻣﺪه اﺳﺖ :  </a:t>
            </a:r>
            <a:endParaRPr lang="en-US" dirty="0">
              <a:cs typeface="B Nazanin" panose="00000400000000000000" pitchFamily="2" charset="-78"/>
            </a:endParaRPr>
          </a:p>
          <a:p>
            <a:pPr marL="45720" indent="0">
              <a:buNone/>
            </a:pPr>
            <a:endParaRPr lang="en-US" dirty="0">
              <a:cs typeface="B Nazanin" panose="00000400000000000000" pitchFamily="2" charset="-78"/>
            </a:endParaRPr>
          </a:p>
          <a:p>
            <a:pPr>
              <a:buFont typeface="Wingdings" panose="05000000000000000000" pitchFamily="2" charset="2"/>
              <a:buChar char="ü"/>
            </a:pPr>
            <a:r>
              <a:rPr lang="fa-IR" b="1" dirty="0" smtClean="0">
                <a:cs typeface="B Nazanin" panose="00000400000000000000" pitchFamily="2" charset="-78"/>
              </a:rPr>
              <a:t>از </a:t>
            </a:r>
            <a:r>
              <a:rPr lang="fa-IR" b="1" dirty="0">
                <a:cs typeface="B Nazanin" panose="00000400000000000000" pitchFamily="2" charset="-78"/>
              </a:rPr>
              <a:t>ﺣﻮاس ﭘﻨﺞ ﮔﺎﻧﻪ ﺧﻮد ﺑﺮاي رﺳﯿﺪن ﺑﻪ آراﻣﺶ اﺳﺘﻔﺎده ﮐﻨﯿﺪ:</a:t>
            </a:r>
            <a:endParaRPr lang="en-US" dirty="0">
              <a:cs typeface="B Nazanin" panose="00000400000000000000" pitchFamily="2" charset="-78"/>
            </a:endParaRPr>
          </a:p>
          <a:p>
            <a:pPr marL="45720" indent="0">
              <a:buNone/>
            </a:pPr>
            <a:r>
              <a:rPr lang="fa-IR" dirty="0" smtClean="0">
                <a:cs typeface="B Nazanin" panose="00000400000000000000" pitchFamily="2" charset="-78"/>
              </a:rPr>
              <a:t>1</a:t>
            </a:r>
            <a:r>
              <a:rPr lang="fa-IR" dirty="0">
                <a:cs typeface="B Nazanin" panose="00000400000000000000" pitchFamily="2" charset="-78"/>
              </a:rPr>
              <a:t>) ﺑﯿﻨﺎﯾﯽ </a:t>
            </a:r>
            <a:r>
              <a:rPr lang="fa-IR" dirty="0" smtClean="0">
                <a:cs typeface="B Nazanin" panose="00000400000000000000" pitchFamily="2" charset="-78"/>
              </a:rPr>
              <a:t>: ﺗﻮﺟﻪ </a:t>
            </a:r>
            <a:r>
              <a:rPr lang="fa-IR" dirty="0">
                <a:cs typeface="B Nazanin" panose="00000400000000000000" pitchFamily="2" charset="-78"/>
              </a:rPr>
              <a:t>ﺧﻮد را روي دﯾﺪن ﭼﯿﺰﻫﺎي ﺧﻮﺷﺎﯾﻨﺪ ﻣﺘﻤﺮﮐﺰ ﮐﻨﯿﺪ ﻣﺎﻧﻨﺪ ﻃﺒﯿﻌﺖ، ﻧﻘﺎﺷﯽ، ﺗﻤﺎﺷﺎي ﻓﯿﻠﻢ ﯾﺎ ﺑﺮﻧﺎﻣﻪ ﻣﻮرد ﻋﻼﻗﻪ</a:t>
            </a:r>
            <a:endParaRPr lang="en-US" dirty="0">
              <a:cs typeface="B Nazanin" panose="00000400000000000000" pitchFamily="2" charset="-78"/>
            </a:endParaRPr>
          </a:p>
          <a:p>
            <a:pPr marL="45720" indent="0">
              <a:buNone/>
            </a:pPr>
            <a:r>
              <a:rPr lang="fa-IR" dirty="0">
                <a:cs typeface="B Nazanin" panose="00000400000000000000" pitchFamily="2" charset="-78"/>
              </a:rPr>
              <a:t>2</a:t>
            </a:r>
            <a:r>
              <a:rPr lang="fa-IR" dirty="0" smtClean="0">
                <a:cs typeface="B Nazanin" panose="00000400000000000000" pitchFamily="2" charset="-78"/>
              </a:rPr>
              <a:t>) </a:t>
            </a:r>
            <a:r>
              <a:rPr lang="fa-IR" dirty="0">
                <a:cs typeface="B Nazanin" panose="00000400000000000000" pitchFamily="2" charset="-78"/>
              </a:rPr>
              <a:t>ﺷﻨﻮاﯾﯽ: ﺑﻪ ﻣﻮزﯾﮏ، ﺻﺪاي ﻃﺒﯿﻌﺖ ، آواز ﺮﻧﺪﮔﺎن ﮔﻮش دﻫﯿﺪ؛  </a:t>
            </a:r>
            <a:endParaRPr lang="en-US" dirty="0">
              <a:cs typeface="B Nazanin" panose="00000400000000000000" pitchFamily="2" charset="-78"/>
            </a:endParaRPr>
          </a:p>
          <a:p>
            <a:pPr marL="45720" indent="0">
              <a:buNone/>
            </a:pPr>
            <a:r>
              <a:rPr lang="fa-IR" dirty="0">
                <a:cs typeface="B Nazanin" panose="00000400000000000000" pitchFamily="2" charset="-78"/>
              </a:rPr>
              <a:t>3</a:t>
            </a:r>
            <a:r>
              <a:rPr lang="fa-IR" dirty="0" smtClean="0">
                <a:cs typeface="B Nazanin" panose="00000400000000000000" pitchFamily="2" charset="-78"/>
              </a:rPr>
              <a:t>) </a:t>
            </a:r>
            <a:r>
              <a:rPr lang="fa-IR" dirty="0">
                <a:cs typeface="B Nazanin" panose="00000400000000000000" pitchFamily="2" charset="-78"/>
              </a:rPr>
              <a:t>ﺑﻮﯾﺎﯾﯽ:  ﺑﻪ ﺑﻮﻫﺎي ﺧﻮﺷﺎﯾﻨﺪ ﺗﻮﺟﻪ ﮐﻨﯿﺪ ﻣﺎﻧﻨﺪ ﺑﻮي ﻏﺬاي ﻣﻮرد ﻋﻼﻗﻪ، ﺑﻮي ﺧﺎك ﻧﻤﻨﺎك ، ﺑﻮي ﮔﻞ ﻫﺎ و  ...</a:t>
            </a:r>
            <a:endParaRPr lang="en-US" dirty="0">
              <a:cs typeface="B Nazanin" panose="00000400000000000000" pitchFamily="2" charset="-78"/>
            </a:endParaRPr>
          </a:p>
          <a:p>
            <a:pPr marL="45720" indent="0">
              <a:buNone/>
            </a:pPr>
            <a:r>
              <a:rPr lang="fa-IR" dirty="0">
                <a:cs typeface="B Nazanin" panose="00000400000000000000" pitchFamily="2" charset="-78"/>
              </a:rPr>
              <a:t>4</a:t>
            </a:r>
            <a:r>
              <a:rPr lang="fa-IR" dirty="0" smtClean="0">
                <a:cs typeface="B Nazanin" panose="00000400000000000000" pitchFamily="2" charset="-78"/>
              </a:rPr>
              <a:t>) </a:t>
            </a:r>
            <a:r>
              <a:rPr lang="fa-IR" dirty="0">
                <a:cs typeface="B Nazanin" panose="00000400000000000000" pitchFamily="2" charset="-78"/>
              </a:rPr>
              <a:t>ﭼﺸﺎﯾﯽ :  ﺳﻌﯽ ﮐﻨﯿﺪ ﻃﻌﻢ ﻏﺬا را ﺣﺲ ﮐﻨﯿﺪ؛</a:t>
            </a:r>
            <a:endParaRPr lang="en-US" dirty="0">
              <a:cs typeface="B Nazanin" panose="00000400000000000000" pitchFamily="2" charset="-78"/>
            </a:endParaRPr>
          </a:p>
          <a:p>
            <a:pPr marL="45720" indent="0">
              <a:buNone/>
            </a:pPr>
            <a:r>
              <a:rPr lang="fa-IR" dirty="0">
                <a:cs typeface="B Nazanin" panose="00000400000000000000" pitchFamily="2" charset="-78"/>
              </a:rPr>
              <a:t>5</a:t>
            </a:r>
            <a:r>
              <a:rPr lang="fa-IR" dirty="0" smtClean="0">
                <a:cs typeface="B Nazanin" panose="00000400000000000000" pitchFamily="2" charset="-78"/>
              </a:rPr>
              <a:t>) </a:t>
            </a:r>
            <a:r>
              <a:rPr lang="fa-IR" dirty="0">
                <a:cs typeface="B Nazanin" panose="00000400000000000000" pitchFamily="2" charset="-78"/>
              </a:rPr>
              <a:t>لامسه : ﭼﯿﺰﻫﺎي ﻧﺮم ﻣﺜﻞ ﭼﻤﻦ، ﭘﺮ ﭘﺮﻧﺪﮔﺎن . . .  را ﻟﻤﺲ ﮐﻨﯿﺪ.</a:t>
            </a:r>
            <a:endParaRPr lang="en-US" dirty="0">
              <a:cs typeface="B Nazanin" panose="00000400000000000000" pitchFamily="2" charset="-78"/>
            </a:endParaRPr>
          </a:p>
          <a:p>
            <a:pPr marL="45720" indent="0">
              <a:buNone/>
            </a:pPr>
            <a:endParaRPr lang="en-US" dirty="0"/>
          </a:p>
          <a:p>
            <a:pPr marL="45720" indent="0">
              <a:buNone/>
            </a:pPr>
            <a:endParaRPr lang="en-US" dirty="0"/>
          </a:p>
        </p:txBody>
      </p:sp>
    </p:spTree>
    <p:extLst>
      <p:ext uri="{BB962C8B-B14F-4D97-AF65-F5344CB8AC3E}">
        <p14:creationId xmlns:p14="http://schemas.microsoft.com/office/powerpoint/2010/main" val="6871384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que 3"/>
          <p:cNvSpPr/>
          <p:nvPr/>
        </p:nvSpPr>
        <p:spPr>
          <a:xfrm>
            <a:off x="539552" y="692696"/>
            <a:ext cx="7920880" cy="5616624"/>
          </a:xfrm>
          <a:prstGeom prst="plaqu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2400" b="1" dirty="0">
                <a:cs typeface="B Titr" panose="00000700000000000000" pitchFamily="2" charset="-78"/>
              </a:rPr>
              <a:t>ﯾﺎدآور اﺳﺘﻔﺎده از ﺣﻮاس ﭘﻨﺠﮕﺎﻧﻪ ﺑﺮاي اﯾﺠﺎد </a:t>
            </a:r>
            <a:r>
              <a:rPr lang="fa-IR" sz="2400" b="1" dirty="0" smtClean="0">
                <a:cs typeface="B Titr" panose="00000700000000000000" pitchFamily="2" charset="-78"/>
              </a:rPr>
              <a:t>آراﻣﺶ</a:t>
            </a:r>
          </a:p>
          <a:p>
            <a:pPr algn="ctr"/>
            <a:endParaRPr lang="en-US" sz="2000" dirty="0">
              <a:cs typeface="B Nazanin" panose="00000400000000000000" pitchFamily="2" charset="-78"/>
            </a:endParaRPr>
          </a:p>
          <a:p>
            <a:pPr algn="ctr"/>
            <a:r>
              <a:rPr lang="fa-IR" sz="2000" b="1" dirty="0">
                <a:cs typeface="B Nazanin" panose="00000400000000000000" pitchFamily="2" charset="-78"/>
              </a:rPr>
              <a:t>  </a:t>
            </a:r>
            <a:r>
              <a:rPr lang="fa-IR" sz="2000" b="1" dirty="0" smtClean="0">
                <a:cs typeface="B Nazanin" panose="00000400000000000000" pitchFamily="2" charset="-78"/>
              </a:rPr>
              <a:t>5 </a:t>
            </a:r>
            <a:r>
              <a:rPr lang="fa-IR" sz="2000" b="1" dirty="0">
                <a:cs typeface="B Nazanin" panose="00000400000000000000" pitchFamily="2" charset="-78"/>
              </a:rPr>
              <a:t>ﭼﯿﺰي ﮐﻪ ﻣﯽ ﺗﻮاﻧﻢ ﺑﺒﯿﻨﻢ</a:t>
            </a:r>
            <a:endParaRPr lang="en-US" sz="2000" dirty="0">
              <a:cs typeface="B Nazanin" panose="00000400000000000000" pitchFamily="2" charset="-78"/>
            </a:endParaRPr>
          </a:p>
          <a:p>
            <a:pPr algn="ctr"/>
            <a:r>
              <a:rPr lang="fa-IR" sz="2000" b="1" dirty="0">
                <a:cs typeface="B Nazanin" panose="00000400000000000000" pitchFamily="2" charset="-78"/>
              </a:rPr>
              <a:t>  4 ﭼﯿﺰي ﮐﻪ ﻣﯽ ﺗﻮاﻧﻢ ﺑﺸﻨﻮم</a:t>
            </a:r>
            <a:endParaRPr lang="en-US" sz="2000" dirty="0">
              <a:cs typeface="B Nazanin" panose="00000400000000000000" pitchFamily="2" charset="-78"/>
            </a:endParaRPr>
          </a:p>
          <a:p>
            <a:pPr algn="ctr"/>
            <a:r>
              <a:rPr lang="fa-IR" sz="2000" b="1" dirty="0">
                <a:cs typeface="B Nazanin" panose="00000400000000000000" pitchFamily="2" charset="-78"/>
              </a:rPr>
              <a:t>   3 ﭼﯿﺰي ﮐﻪ ﻣﯽ ﺗﻮاﻧﻢ ﻟﻤﺲ ﮐﻨﻢ</a:t>
            </a:r>
            <a:endParaRPr lang="en-US" sz="2000" dirty="0">
              <a:cs typeface="B Nazanin" panose="00000400000000000000" pitchFamily="2" charset="-78"/>
            </a:endParaRPr>
          </a:p>
          <a:p>
            <a:pPr algn="ctr"/>
            <a:r>
              <a:rPr lang="fa-IR" sz="2000" b="1" dirty="0">
                <a:cs typeface="B Nazanin" panose="00000400000000000000" pitchFamily="2" charset="-78"/>
              </a:rPr>
              <a:t>   2 ﭼﯿﺰي ﮐﻪ ﻣﯽ ﺗﻮاﻧﻢ ﺑﺒﻮﯾﻢ ﯾﺎ ﺑﭽﺸﻢ</a:t>
            </a:r>
            <a:endParaRPr lang="en-US" sz="2000" dirty="0">
              <a:cs typeface="B Nazanin" panose="00000400000000000000" pitchFamily="2" charset="-78"/>
            </a:endParaRPr>
          </a:p>
          <a:p>
            <a:pPr algn="ctr"/>
            <a:r>
              <a:rPr lang="fa-IR" sz="2000" b="1" dirty="0">
                <a:cs typeface="B Nazanin" panose="00000400000000000000" pitchFamily="2" charset="-78"/>
              </a:rPr>
              <a:t>   1  ﻧﻔﺲ ﻋﻤﯿﻖ ﺑﮑﺸﯿﺪ ﺳﭙﺲ ﻓﻘﻂ روي ﺗﻨﻔﺲ ﺗﺎن ﺗﻤﺮﮐﺰ ﮐﻨﯿﺪ </a:t>
            </a:r>
            <a:endParaRPr lang="en-US" sz="2000" dirty="0">
              <a:cs typeface="B Nazanin" panose="00000400000000000000" pitchFamily="2" charset="-78"/>
            </a:endParaRPr>
          </a:p>
        </p:txBody>
      </p:sp>
    </p:spTree>
    <p:extLst>
      <p:ext uri="{BB962C8B-B14F-4D97-AF65-F5344CB8AC3E}">
        <p14:creationId xmlns:p14="http://schemas.microsoft.com/office/powerpoint/2010/main" val="189785163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683568" y="908720"/>
            <a:ext cx="7992888" cy="5328592"/>
          </a:xfrm>
        </p:spPr>
        <p:txBody>
          <a:bodyPr>
            <a:normAutofit/>
          </a:bodyPr>
          <a:lstStyle/>
          <a:p>
            <a:pPr>
              <a:buFont typeface="Wingdings" panose="05000000000000000000" pitchFamily="2" charset="2"/>
              <a:buChar char="ü"/>
            </a:pPr>
            <a:r>
              <a:rPr lang="fa-IR" b="1" dirty="0">
                <a:cs typeface="B Nazanin" panose="00000400000000000000" pitchFamily="2" charset="-78"/>
              </a:rPr>
              <a:t>وﻗﺘﯽ اﻓﮑﺎر ﺧﻮدﮐﺸﯽ دارﯾﺪ ﮐﺎري ﻣﺘﻀﺎد ﺑﺎ ﭼﯿﺰي ﮐﻪ اﺣﺴﺎس ﻣﯽ ﮐﻨﯿﺪ اﻧﺠﺎم دﻫﯿﺪ </a:t>
            </a:r>
            <a:r>
              <a:rPr lang="fa-IR" b="1" dirty="0" smtClean="0">
                <a:cs typeface="B Nazanin" panose="00000400000000000000" pitchFamily="2" charset="-78"/>
              </a:rPr>
              <a:t>.</a:t>
            </a:r>
          </a:p>
          <a:p>
            <a:pPr marL="45720" indent="0">
              <a:buNone/>
            </a:pPr>
            <a:endParaRPr lang="fa-IR" b="1" dirty="0">
              <a:cs typeface="B Nazanin" panose="00000400000000000000" pitchFamily="2" charset="-78"/>
            </a:endParaRPr>
          </a:p>
          <a:p>
            <a:pPr marL="45720" indent="0">
              <a:buNone/>
            </a:pPr>
            <a:r>
              <a:rPr lang="fa-IR" dirty="0" smtClean="0">
                <a:cs typeface="B Nazanin" panose="00000400000000000000" pitchFamily="2" charset="-78"/>
              </a:rPr>
              <a:t>ﺑﺮاي </a:t>
            </a:r>
            <a:r>
              <a:rPr lang="fa-IR" dirty="0">
                <a:cs typeface="B Nazanin" panose="00000400000000000000" pitchFamily="2" charset="-78"/>
              </a:rPr>
              <a:t>ﻣﺜﺎل وﻗﺘﯽ اﺣﺴﺎس اﻓﺴﺮدﮔﯽ ﻣﯽ ﮐﻨﯿﺪ دوﺳﺖ دارﯾﺪ ﺗﻨﻬﺎ ﺑﺎﺷﯿﺪ .ﮐﺎر ﻣﺘﻀﺎد ﺑﺎ آن ارﺗﺒﺎط ﺑﺮﻗﺮار ﮐﺮدن ﺑﺎ دﯾﮕﺮان اﺳﺖ .ﯾﺎ وﻗﺘﯽ دوﺳﺖ دارﯾﺪ در رﺧﺘﺨﻮاب ﺑﻤﺎﻧﯿﺪ و ﻫﯿﭻ ﮐﺎري اﻧﺠﺎم ﻧﺪﻫﯿﺪ، ﺳﻄﺢ ﻓﻌﺎﻟﯿﺖ ﺗﺎن را اﻓﺰاﯾﺶ دﻫﯿﺪ .اﻟﺒﺘﻪ، ﺳﻌﯽ ﮐﻨﯿﺪ ﻓﻌﺎﻟﯿﺖ ﻫﺎﯾﯽ را اﻧﺠﺎم دﻫﯿﺪ ﮐﻪ ﺑﻪ ﺷﻤﺎ ﮐﻤﮏ ﻣﯽ ﮐﻨﺪ، اﺣﺴﺎس ﺑﻬﺘﺮي ﭘﯿﺪا ﮐﻨﯿﺪ .اﯾﻦ ﻓﻌﺎﻟﯿﺖ ﻫﺎ ﻣﯽ ﺗﻮاﻧﺪ ورزش، ﺗﻔﺮﯾﺢ و ﺑﺎزي ﺑﺎﺷﺪ . در واﻗﻊ ﺳﻌﯽ ﮐﻨﯿﺪ ﺑﯿﺸﺘﺮ ﮐﺎرﻫﺎﯾﯽ را اﻧﺠﺎم ﺑﺪﻫﯿﺪ ﮐﻪ ﺑﻪ ﺷﻤﺎ اﻧﺮژي ﻣﯽ دﻫﺪ و ﻧﻪ اﯾﻨﮑﻪ از ﺷﻤﺎ اﻧﺮژي ﺑﮕﯿﺮد . </a:t>
            </a:r>
            <a:endParaRPr lang="en-US" dirty="0">
              <a:cs typeface="B Nazanin" panose="00000400000000000000" pitchFamily="2" charset="-78"/>
            </a:endParaRPr>
          </a:p>
        </p:txBody>
      </p:sp>
    </p:spTree>
    <p:extLst>
      <p:ext uri="{BB962C8B-B14F-4D97-AF65-F5344CB8AC3E}">
        <p14:creationId xmlns:p14="http://schemas.microsoft.com/office/powerpoint/2010/main" val="347039132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67544" y="1052736"/>
            <a:ext cx="7992888" cy="5040560"/>
          </a:xfrm>
        </p:spPr>
        <p:txBody>
          <a:bodyPr/>
          <a:lstStyle/>
          <a:p>
            <a:pPr>
              <a:buFont typeface="Wingdings" panose="05000000000000000000" pitchFamily="2" charset="2"/>
              <a:buChar char="ü"/>
            </a:pPr>
            <a:r>
              <a:rPr lang="fa-IR" b="1" dirty="0">
                <a:cs typeface="B Nazanin" panose="00000400000000000000" pitchFamily="2" charset="-78"/>
              </a:rPr>
              <a:t>اﻧﺘﻈﺎرات ﺗﺎن را از ﺧﻮد ﭘﺎﯾﯿﻦ </a:t>
            </a:r>
            <a:r>
              <a:rPr lang="fa-IR" b="1" dirty="0" smtClean="0">
                <a:cs typeface="B Nazanin" panose="00000400000000000000" pitchFamily="2" charset="-78"/>
              </a:rPr>
              <a:t>ﺑﯿﺎورﯾﺪ</a:t>
            </a:r>
          </a:p>
          <a:p>
            <a:pPr marL="45720" indent="0">
              <a:buNone/>
            </a:pPr>
            <a:endParaRPr lang="fa-IR" b="1" dirty="0">
              <a:cs typeface="B Nazanin" panose="00000400000000000000" pitchFamily="2" charset="-78"/>
            </a:endParaRPr>
          </a:p>
          <a:p>
            <a:pPr marL="45720" indent="0">
              <a:buNone/>
            </a:pPr>
            <a:r>
              <a:rPr lang="fa-IR" dirty="0" smtClean="0">
                <a:cs typeface="B Nazanin" panose="00000400000000000000" pitchFamily="2" charset="-78"/>
              </a:rPr>
              <a:t>ﮔﺎﻫﯽ </a:t>
            </a:r>
            <a:r>
              <a:rPr lang="fa-IR" dirty="0">
                <a:cs typeface="B Nazanin" panose="00000400000000000000" pitchFamily="2" charset="-78"/>
              </a:rPr>
              <a:t>زﻧﺪﮔﯽ ﻣﺜﻞ ﺗﻘﻼ ﺑﺮاي ﺑﺎﻻ رﻓﺘﻦ از ﯾﮏ ﺳﺮﺑﺎﻻﯾﯽ ﻃﻮﻻﻧﯽ و ﭘﺮﭘﯿﭻ و ﺧﻢ ﻣﯽ ﺷﻮد .ﻣﻤﮑﻦ اﺳﺖ اﺣﺴﺎس ﮐﻨﯿﺪ ﺧﯿﻠﯽ ﺧﺴﺘﻪ ﺷﺪه اﯾﺪ و دﯾﮕﺮ ﺗﻮان اداﻣﻪ دادن ﻧﺪارﯾﺪ .ﺑﻨﺎﺑﺮاﯾﻦ ﻻزم اﺳﺖ ﺗﻮﻗﻒ ﮐﻨﯿﺪ ﺗﺎ ﻧﻔﺴﯽ ﺑﮕﯿﺮﯾﺪ و ﺗﺠﺪﯾﺪ ﻗﻮا ﮐﻨﯿﺪ و ﺳﭙﺲ ﺑﺎ اﻧﺮژي ﺑﯿﺸﺘﺮ راه را از ﺳﺮ ﺑﮕﯿﺮﯾﺪ .ﺷﻤﺎ ﻣﻤﮑﻦ اﺳﺖ اﻧﺘﻈﺎرات زﯾﺎدي از ﺧﻮد و زﻧﺪﮔﯽ ﺗﺎن داﺷﺘﻪ ﺑﺎﺷﯿﺪ وﻟﯽ ﺑﻬﺘﺮ اﺳﺖ ، ﺳﺮﻋﺖ ﺗﺎن را ﮐﻤﯽ ﮐﻨﯿﺪ، ﮐﻤﯽ اﺳﺘﺮاﺣﺖ ﮐﻨﯿﺪ و ﺑﻌﺪ دوﺑﺎره ﺷﺮوع ﮐﻨﯿﺪ.</a:t>
            </a:r>
            <a:endParaRPr lang="en-US" dirty="0">
              <a:cs typeface="B Nazanin" panose="00000400000000000000" pitchFamily="2" charset="-78"/>
            </a:endParaRPr>
          </a:p>
        </p:txBody>
      </p:sp>
    </p:spTree>
    <p:extLst>
      <p:ext uri="{BB962C8B-B14F-4D97-AF65-F5344CB8AC3E}">
        <p14:creationId xmlns:p14="http://schemas.microsoft.com/office/powerpoint/2010/main" val="109291707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539552" y="1124744"/>
            <a:ext cx="7920880" cy="4968552"/>
          </a:xfrm>
        </p:spPr>
        <p:txBody>
          <a:bodyPr>
            <a:normAutofit/>
          </a:bodyPr>
          <a:lstStyle/>
          <a:p>
            <a:pPr>
              <a:buFont typeface="Wingdings" panose="05000000000000000000" pitchFamily="2" charset="2"/>
              <a:buChar char="ü"/>
            </a:pPr>
            <a:r>
              <a:rPr lang="fa-IR" b="1" dirty="0"/>
              <a:t> </a:t>
            </a:r>
            <a:r>
              <a:rPr lang="fa-IR" b="1" dirty="0">
                <a:cs typeface="B Nazanin" panose="00000400000000000000" pitchFamily="2" charset="-78"/>
              </a:rPr>
              <a:t>ارﺗﺒﺎﻃﺎت ﺧﻮد را ﺣﻔﻆ </a:t>
            </a:r>
            <a:r>
              <a:rPr lang="fa-IR" b="1" dirty="0" smtClean="0">
                <a:cs typeface="B Nazanin" panose="00000400000000000000" pitchFamily="2" charset="-78"/>
              </a:rPr>
              <a:t>ﮐﻨﯿﺪ</a:t>
            </a:r>
          </a:p>
          <a:p>
            <a:pPr marL="45720" indent="0">
              <a:buNone/>
            </a:pPr>
            <a:endParaRPr lang="fa-IR" b="1" dirty="0" smtClean="0">
              <a:cs typeface="B Nazanin" panose="00000400000000000000" pitchFamily="2" charset="-78"/>
            </a:endParaRPr>
          </a:p>
          <a:p>
            <a:pPr marL="45720" indent="0">
              <a:buNone/>
            </a:pPr>
            <a:r>
              <a:rPr lang="fa-IR" b="1" dirty="0" smtClean="0">
                <a:cs typeface="B Nazanin" panose="00000400000000000000" pitchFamily="2" charset="-78"/>
              </a:rPr>
              <a:t> </a:t>
            </a:r>
            <a:r>
              <a:rPr lang="fa-IR" dirty="0">
                <a:cs typeface="B Nazanin" panose="00000400000000000000" pitchFamily="2" charset="-78"/>
              </a:rPr>
              <a:t>ﺳﻌﯽ ﮐﻨﯿﺪ ارﺗﺒﺎﻃﺎت ﺧﻮد را ﺑﺎ اﻋﻀﺎي ﺧﺎﻧﻮاده و دوﺳﺘﺎن ﺣﻔﻆ ﮐﻨﯿﺪ ﯾﺎ ﺑﯿﺸﺘﺮ ﮐﻨﯿﺪ، ﺑﺮاي ﻣﺜﺎل ﺑﻪ آﻧﻬﺎ ﺗﻠﻔﻦ ﮐﻨﯿﺪ، اي ﻣﯿﻞ ﺑﺰﻧﯿﺪ و ﯾﺎ ﺑﻪ دﯾﺪن آﻧﻬﺎ ﺑﺮوﯾﺪ و ﯾﺎ ﻗﺮار ﺑﮕﺬارﯾﺪ ﺑﺎ ﻫﻢ ﺑﻪ ﺟﺎﯾﯽ ﺑﺮوﯾﺪ .ﻋﻼوه ﺑﺮاﯾﻦ، ﺻﺤﺒﺖ ﮐﺮدن در ﻣﻮرد دردي ﮐﻪ اﺣﺴﺎس ﻣﯽ ﮐﻨﯿﺪ، ﺑﻪ ﺑﻬﺘﺮ ﺷﺪن ﺣﺎﻟﺘﺎن ﮐﻤﮏ ﻣﯽ ﮐﻨﺪ .اﻏﻠﺐ اﻓﺮاد وﻗﺘﯽ اﺣﺴﺎس ﺧﻮد را ﺑﺎ ﮐﺴﯽ درﻣﯿﺎن ﻣﯽ ﮔﺬارﻧﺪ اﺣﺴﺎس ﺑﻬﺘﺮي ﭘﯿﺪا ﮐﺮده و ﮐﻤﺘﺮ اﺣﺴﺎس ﺗﻨﻬﺎﯾﯽ ﻣﯽ ﮐﻨﻨﺪ. اﮔﺮ ﺗﻨﻬﺎ ﻫﺴﺘﯿﺪ و ﯾﺎ</a:t>
            </a:r>
            <a:r>
              <a:rPr lang="fa-IR" b="1" dirty="0">
                <a:cs typeface="B Nazanin" panose="00000400000000000000" pitchFamily="2" charset="-78"/>
              </a:rPr>
              <a:t> </a:t>
            </a:r>
            <a:r>
              <a:rPr lang="fa-IR" dirty="0">
                <a:cs typeface="B Nazanin" panose="00000400000000000000" pitchFamily="2" charset="-78"/>
              </a:rPr>
              <a:t>دوﺳﺖ ﻧﺪارﯾﺪ در ﻣﻮرد ﻣﺸﮑﻼﺗﺘﺎن ﺑﺎ ﻧﺰدﯾﮑﺎﻧﺘﺎن ﺣﺮف ﺑﺰﻧﯿﺪ و ﯾﺎ ﻓﮑﺮ ﻣﯽ ﮐﻨﯿﺪ آﻧﻬﺎ درد ﺷﻤﺎ را ﻧﻤﯽ ﻓﻬﻤﻨﺪ ﺑﺎ ﯾﮏ ﻣﺸﺎور ﯾﺎ روان ﺷﻨﺎس ﺻﺤﺒﺖ ﮐﻨﯿﺪ  . </a:t>
            </a:r>
            <a:endParaRPr lang="en-US" dirty="0">
              <a:cs typeface="B Nazanin" panose="00000400000000000000" pitchFamily="2" charset="-78"/>
            </a:endParaRPr>
          </a:p>
        </p:txBody>
      </p:sp>
    </p:spTree>
    <p:extLst>
      <p:ext uri="{BB962C8B-B14F-4D97-AF65-F5344CB8AC3E}">
        <p14:creationId xmlns:p14="http://schemas.microsoft.com/office/powerpoint/2010/main" val="75334848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611560" y="1052736"/>
            <a:ext cx="7992888" cy="5040560"/>
          </a:xfrm>
        </p:spPr>
        <p:txBody>
          <a:bodyPr>
            <a:normAutofit/>
          </a:bodyPr>
          <a:lstStyle/>
          <a:p>
            <a:pPr lvl="0">
              <a:buFont typeface="Wingdings" panose="05000000000000000000" pitchFamily="2" charset="2"/>
              <a:buChar char="ü"/>
            </a:pPr>
            <a:r>
              <a:rPr lang="fa-IR" b="1" dirty="0">
                <a:cs typeface="B Nazanin" panose="00000400000000000000" pitchFamily="2" charset="-78"/>
              </a:rPr>
              <a:t>ﭼﯿﺰﻫﺎﯾﯽ را ﮐﻪ درﮔﺬﺷﺘﻪ ﺑﻪ ﺷﻤﺎ ﮐﻤﮏ ﮐﺮده اﺳﺖ ﺑﻪ ﺧﻮد ﯾﺎدآوري </a:t>
            </a:r>
            <a:r>
              <a:rPr lang="fa-IR" b="1" dirty="0" smtClean="0">
                <a:cs typeface="B Nazanin" panose="00000400000000000000" pitchFamily="2" charset="-78"/>
              </a:rPr>
              <a:t>ﮐﻨﯿﺪ</a:t>
            </a:r>
          </a:p>
          <a:p>
            <a:pPr marL="45720" lvl="0" indent="0">
              <a:buNone/>
            </a:pPr>
            <a:endParaRPr lang="fa-IR" b="1" dirty="0" smtClean="0">
              <a:cs typeface="B Nazanin" panose="00000400000000000000" pitchFamily="2" charset="-78"/>
            </a:endParaRPr>
          </a:p>
          <a:p>
            <a:pPr marL="45720" lvl="0" indent="0">
              <a:buNone/>
            </a:pPr>
            <a:endParaRPr lang="fa-IR" b="1" dirty="0">
              <a:cs typeface="B Nazanin" panose="00000400000000000000" pitchFamily="2" charset="-78"/>
            </a:endParaRPr>
          </a:p>
          <a:p>
            <a:pPr marL="45720" lvl="0" indent="0">
              <a:buNone/>
            </a:pPr>
            <a:r>
              <a:rPr lang="fa-IR" dirty="0" smtClean="0">
                <a:cs typeface="B Nazanin" panose="00000400000000000000" pitchFamily="2" charset="-78"/>
              </a:rPr>
              <a:t> </a:t>
            </a:r>
            <a:r>
              <a:rPr lang="fa-IR" dirty="0">
                <a:cs typeface="B Nazanin" panose="00000400000000000000" pitchFamily="2" charset="-78"/>
              </a:rPr>
              <a:t>ﺑﺴﯿﺎري از اﻓﺮاد ﻗﺒﻼ ﻫﻢ اﻓﮑﺎر ﺧﻮدﮐﺸﯽ داﺷﺘﻪ اﻧﺪ .در ﻣﻮرد ﺑﺮﺧﯽ ﭼﯿﺰﻫﺎﯾﯽ ﮐﻪ در ﮔﺬﺷﺘﻪ  ﺑﻪ ﺷﻤﺎ ﮐﻤﮏ ﮐﺮده اﺳﺖ ﺗﺎ اﺣﺴﺎس ﺗﺎن ﺑﻬﺘﺮ ﺷﻮد، ﻓﮑﺮ ﮐﻨﯿﺪ .ﺑﺮﺧﯽ ﻣﺜﺎل ﻫﺎ ﺷﺎﻣﻞ ﺑﺎور و اﻋﺘﻤﺎد ﺑﻪ اﯾﻨﮑﻪ ﻫﻤﯿﺸﻪ ﮔﺬﺷﺖ زﻣﺎن ﮐﻤﮏ ﻣﯽ ﮐﻨﺪ، دﺳﺘﺮﺳﯽ ﺑﻪ دوﺳﺘﺎن و ﺧﺎﻧﻮاده، ﻣﺮاﺟﻌﻪ ﺑﻪ ﻣﺘﺨﺼﺺ ، ﺗﺒﻌﯿﺖ از ﻃﺮح اﻣﻨﯿﺖ، اﻧﺠﺎم ﭼﯿﺰي ﮐﻪ از آن ﻟﺬت ﻣﯽ ﺑﺮﯾﺪ، ﺗﻨﻬﺎ ﻧﻤﺎﻧﺪن، ﻋﺪم ﻣﺼﺮف ﻣﻮاد.</a:t>
            </a:r>
            <a:endParaRPr lang="en-US" dirty="0">
              <a:cs typeface="B Nazanin" panose="00000400000000000000" pitchFamily="2" charset="-78"/>
            </a:endParaRPr>
          </a:p>
          <a:p>
            <a:endParaRPr lang="en-US" dirty="0">
              <a:cs typeface="B Nazanin" panose="00000400000000000000" pitchFamily="2" charset="-78"/>
            </a:endParaRPr>
          </a:p>
        </p:txBody>
      </p:sp>
    </p:spTree>
    <p:extLst>
      <p:ext uri="{BB962C8B-B14F-4D97-AF65-F5344CB8AC3E}">
        <p14:creationId xmlns:p14="http://schemas.microsoft.com/office/powerpoint/2010/main" val="20615149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611560" y="692696"/>
            <a:ext cx="7848872" cy="5400600"/>
          </a:xfrm>
        </p:spPr>
        <p:txBody>
          <a:bodyPr>
            <a:normAutofit/>
          </a:bodyPr>
          <a:lstStyle/>
          <a:p>
            <a:pPr marL="45720" lvl="0" indent="0">
              <a:buNone/>
            </a:pPr>
            <a:r>
              <a:rPr lang="fa-IR" b="1" dirty="0" smtClean="0">
                <a:cs typeface="B Titr" panose="00000700000000000000" pitchFamily="2" charset="-78"/>
              </a:rPr>
              <a:t>2) ﭘﺮت </a:t>
            </a:r>
            <a:r>
              <a:rPr lang="fa-IR" b="1" dirty="0">
                <a:cs typeface="B Titr" panose="00000700000000000000" pitchFamily="2" charset="-78"/>
              </a:rPr>
              <a:t>ﮐﺮدن ﺣﻮاس </a:t>
            </a:r>
            <a:endParaRPr lang="fa-IR" b="1" dirty="0" smtClean="0">
              <a:cs typeface="B Titr" panose="00000700000000000000" pitchFamily="2" charset="-78"/>
            </a:endParaRPr>
          </a:p>
          <a:p>
            <a:pPr marL="45720" lvl="0" indent="0">
              <a:buNone/>
            </a:pPr>
            <a:endParaRPr lang="en-US" dirty="0">
              <a:cs typeface="B Titr" panose="00000700000000000000" pitchFamily="2" charset="-78"/>
            </a:endParaRPr>
          </a:p>
          <a:p>
            <a:pPr marL="45720" indent="0">
              <a:buNone/>
            </a:pPr>
            <a:r>
              <a:rPr lang="fa-IR" b="1" dirty="0">
                <a:cs typeface="B Nazanin" panose="00000400000000000000" pitchFamily="2" charset="-78"/>
              </a:rPr>
              <a:t> </a:t>
            </a:r>
            <a:r>
              <a:rPr lang="fa-IR" dirty="0">
                <a:cs typeface="B Nazanin" panose="00000400000000000000" pitchFamily="2" charset="-78"/>
              </a:rPr>
              <a:t>وﻗﺖ اﻓﮑﺎر ﺧﻮدﮐﺸﯽ ﺑﻪ ذﻫﻨﺘﺎن ﻫﺠﻮم ﻣﯽ آورد، ﮐﺎر دﯾﮕﺮي اﻧﺠﺎم دﻫﯿﺪ و ﺗﻮﺟﻪ ﺧﻮد را ﮐﺎﻣﻼ روي ﮐﺎري ﮐﻪ اﻧﺠﺎم ﻣﯽ دﻫﯿﺪ ﺗﻤﺮﮐﺰ ﮐﻨﯿﺪ .ﺑﺮﺧﯽ ﮐﺎرﻫﺎﯾﯽ ﮐﻪ ﻣﯽ ﺗﻮاﻧﯿﺪ اﻧﺠﺎم دﻫﯿﺪ درزﯾﺮ آﻣﺪه اﺳﺖ: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ورزش ﻣﺜﻞ ﻗﺪم زدن، دوﯾﺪن، دوﭼﺮﺧﻪ ﺳﻮاري.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اﻧﺠﺎم ﮐﺎرﻫﺎي ﺧﺎﻧﻪ و ﯾﺎ ﺑﺎﻏﺒﺎﻧﯽ.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اﻧﺠﺎم ﺳﺎﯾﺮ ﮐﺎرﻫﺎي ﻣﻮرد ﻋﻼﻗﻪ ﻣﺜﻞ ﻣﻄﺎﻟﻌﻪ، ﺗﻤﺎﺷﺎي ﺗﻠﻮﯾﺰﯾﻮن، رﻓﺘﻦ ﺑﻪ ﻃﺒﯿﻌﺖ، آﺷﭙﺰي، دﯾﺪار از دوﺳﺘﺎن.</a:t>
            </a:r>
            <a:endParaRPr lang="en-US" dirty="0">
              <a:cs typeface="B Nazanin" panose="00000400000000000000" pitchFamily="2" charset="-78"/>
            </a:endParaRPr>
          </a:p>
          <a:p>
            <a:pPr lvl="0">
              <a:buFont typeface="Wingdings" panose="05000000000000000000" pitchFamily="2" charset="2"/>
              <a:buChar char="ü"/>
            </a:pPr>
            <a:r>
              <a:rPr lang="fa-IR" dirty="0" smtClean="0">
                <a:cs typeface="B Nazanin" panose="00000400000000000000" pitchFamily="2" charset="-78"/>
              </a:rPr>
              <a:t> </a:t>
            </a:r>
            <a:r>
              <a:rPr lang="fa-IR" dirty="0">
                <a:cs typeface="B Nazanin" panose="00000400000000000000" pitchFamily="2" charset="-78"/>
              </a:rPr>
              <a:t>اﻧﺠﺎم ﯾﮏ ﮐﺎر ﺧﻼﻗﺎﻧﻪ ﻣﺜﻞ ﻧﻘﺎﺷﯽ، ﻋﮑﺎﺳﯽ، ﻧﻮاﺧﺘﻦ ﻣﻮﺳﯿﻘﯽ، ﻧﻮﺷﺘﻦ.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ﮐﻤﮏ ﺑﻪ دﯾﮕﺮان- ﻣﺎﻧﻨﺪ دادن ﻏﺬا ﺑﻪ ﭘﺮﻧﺪﮔﺎن و اﻧﺠﺎم ﮐﺎرﻫﺎي داوﻃﻠﺒﺎﻧﻪ. </a:t>
            </a:r>
            <a:endParaRPr lang="en-US" dirty="0">
              <a:cs typeface="B Nazanin" panose="00000400000000000000" pitchFamily="2" charset="-78"/>
            </a:endParaRPr>
          </a:p>
          <a:p>
            <a:pPr lvl="0">
              <a:buFont typeface="Wingdings" panose="05000000000000000000" pitchFamily="2" charset="2"/>
              <a:buChar char="ü"/>
            </a:pPr>
            <a:r>
              <a:rPr lang="fa-IR" dirty="0" smtClean="0">
                <a:cs typeface="B Nazanin" panose="00000400000000000000" pitchFamily="2" charset="-78"/>
              </a:rPr>
              <a:t>ﺗﺼﻮﯾﺮ </a:t>
            </a:r>
            <a:r>
              <a:rPr lang="fa-IR" dirty="0">
                <a:cs typeface="B Nazanin" panose="00000400000000000000" pitchFamily="2" charset="-78"/>
              </a:rPr>
              <a:t>ﺳﺎزي ﻫﺎي ذﻫﻨﯽ ﺧﻮﺷﺎﯾﻨﺪ ﻣﺎﻧﻨﺪ ﺗﺼﻮر ﺟﺎﯾﯽ ﮐﻪ ﻫﻤﯿﺸﻪ دوﺳﺖ داﺷﺘﯿﺪ آﻧﺠﺎ ﺑﺮوﯾﺪ و ﯾﺎ ﺟﺎﯾﯽ ﮐﻪ ﻗﺒﻼ از ﺑﻮدن  در آﻧﺠﺎ ﻟﺬت ﺑﺮدﯾﺪ .</a:t>
            </a:r>
            <a:endParaRPr lang="en-US" dirty="0">
              <a:cs typeface="B Nazanin" panose="00000400000000000000" pitchFamily="2" charset="-78"/>
            </a:endParaRPr>
          </a:p>
          <a:p>
            <a:endParaRPr lang="en-US" dirty="0"/>
          </a:p>
        </p:txBody>
      </p:sp>
    </p:spTree>
    <p:extLst>
      <p:ext uri="{BB962C8B-B14F-4D97-AF65-F5344CB8AC3E}">
        <p14:creationId xmlns:p14="http://schemas.microsoft.com/office/powerpoint/2010/main" val="389782343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5" y="476672"/>
            <a:ext cx="7478216" cy="5904656"/>
          </a:xfrm>
        </p:spPr>
        <p:txBody>
          <a:bodyPr/>
          <a:lstStyle/>
          <a:p>
            <a:pPr marL="45720" lvl="0" indent="0" algn="justLow">
              <a:lnSpc>
                <a:spcPct val="115000"/>
              </a:lnSpc>
              <a:spcBef>
                <a:spcPct val="20000"/>
              </a:spcBef>
              <a:spcAft>
                <a:spcPts val="800"/>
              </a:spcAft>
              <a:buNone/>
            </a:pPr>
            <a:r>
              <a:rPr lang="fa-IR" sz="3200" dirty="0">
                <a:solidFill>
                  <a:prstClr val="black">
                    <a:lumMod val="75000"/>
                    <a:lumOff val="25000"/>
                  </a:prstClr>
                </a:solidFill>
                <a:effectLst/>
                <a:latin typeface="Calibri"/>
                <a:ea typeface="Calibri"/>
                <a:cs typeface="B Nazanin"/>
              </a:rPr>
              <a:t>ﺑﻮﯾﮋه ﮐﺎرﺷﻨﺎﺳﺎن ﺳﻼﻣﺖ روان ﮐﻪ ﺑﺎ اﻓﺮادي ﮐﺎر ﻣﯽ ﮐﻨﻨﺪ ﮐﻪ ﻣﺸﮑﻼت  و اﺧﺘﻼﻻت روان ﭘﺰﺷﮑﯽ دارﻧﺪ ﺑﺎﯾﺪ ﻧﺴﺒﺖ ﺑﻪ اﺣﺘﻤﺎل ﺧﻮدﮐﺸﯽ در ﻣﺮاﺟﻌﺎن ﺧﻮد ﺣﺴﺎس ﺑﻮده و ﺑﺘﻮاﻧﻨﺪ ﺑﻪ ﺷﮑﻞ دﻗﯿﻘﯽ آن را ارزﯾﺎﺑﯽ و ﻣﺪﯾﺮﯾﺖ ﮐﺮده و ﯾﺎ درﺻﻮرت ﻟﺰوم ارﺟﺎع ﻣﻨﺎﺳﺐ را اﻧﺠﺎم دﻫﻨﺪ </a:t>
            </a:r>
            <a:r>
              <a:rPr lang="fa-IR" sz="3200" dirty="0" smtClean="0">
                <a:solidFill>
                  <a:prstClr val="black">
                    <a:lumMod val="75000"/>
                    <a:lumOff val="25000"/>
                  </a:prstClr>
                </a:solidFill>
                <a:effectLst/>
                <a:latin typeface="Calibri"/>
                <a:ea typeface="Calibri"/>
                <a:cs typeface="B Nazanin"/>
              </a:rPr>
              <a:t>.</a:t>
            </a:r>
            <a:endParaRPr lang="en-US" sz="2400" dirty="0">
              <a:solidFill>
                <a:prstClr val="black">
                  <a:lumMod val="75000"/>
                  <a:lumOff val="25000"/>
                </a:prstClr>
              </a:solidFill>
              <a:effectLst/>
              <a:latin typeface="Calibri"/>
              <a:ea typeface="Calibri"/>
              <a:cs typeface="Arial"/>
            </a:endParaRPr>
          </a:p>
        </p:txBody>
      </p:sp>
    </p:spTree>
    <p:extLst>
      <p:ext uri="{BB962C8B-B14F-4D97-AF65-F5344CB8AC3E}">
        <p14:creationId xmlns:p14="http://schemas.microsoft.com/office/powerpoint/2010/main" val="257123171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95536" y="476672"/>
            <a:ext cx="8208912" cy="6120680"/>
          </a:xfrm>
        </p:spPr>
        <p:txBody>
          <a:bodyPr>
            <a:normAutofit fontScale="92500"/>
          </a:bodyPr>
          <a:lstStyle/>
          <a:p>
            <a:pPr marL="45720" lvl="0" indent="0">
              <a:buNone/>
            </a:pPr>
            <a:r>
              <a:rPr lang="fa-IR" b="1" dirty="0" smtClean="0">
                <a:cs typeface="B Titr" panose="00000700000000000000" pitchFamily="2" charset="-78"/>
              </a:rPr>
              <a:t>3) ﺧﻮدﮔﻮﯾﯽ ﻣﺜﺒﺖ</a:t>
            </a:r>
          </a:p>
          <a:p>
            <a:pPr marL="45720" lvl="0" indent="0">
              <a:buNone/>
            </a:pPr>
            <a:endParaRPr lang="en-US" dirty="0">
              <a:cs typeface="B Nazanin" panose="00000400000000000000" pitchFamily="2" charset="-78"/>
            </a:endParaRPr>
          </a:p>
          <a:p>
            <a:pPr marL="45720" indent="0">
              <a:buNone/>
            </a:pPr>
            <a:r>
              <a:rPr lang="fa-IR" dirty="0">
                <a:cs typeface="B Nazanin" panose="00000400000000000000" pitchFamily="2" charset="-78"/>
              </a:rPr>
              <a:t>اﻓﺴﺮدﮔﯽ ﺷﯿﻮه ﺗﻔﮑﺮ را ﺗﻐﯿﯿﺮ ﻣﯽ دﻫﺪ و ﺑﺎﻋﺚ ﻣﯽ ﺷﻮد ﮐﻪ ﺑﺎ ﯾﮏ ﻋﯿﻨﮏ ﺗﯿﺮه ﺗﺎر ﺑﻪ ﺧﻮد، دﻧﯿﺎ و آﯾﻨﺪه ﻧﮕﺎه ﮐﻨﯿﺪ .اﮔﺮ ﭼﻨﯿﻦ ﻋﯿﻨﮑﯽ ﺑﻪ ﭼﺸﻢ دارﯾﺪ اﺣﺘﻤﺎﻻ ﻓﮑﺮ ﻣﯽ ﮐﻨﯿﺪ ﻫﯿﭻ ﭼﯿﺰ ﺑﻬﺘﺮ ﻧﺨﻮاﻫﺪ ﺷﺪ و ﻫﯿﭻ راﻫﯽ ﺑﺮاي ﺣﻞ ﻣﺸﮑﻼت وﺟﻮد ﻧﺪارد .وﻟﯽ اﯾﻦ اﻓﮑﺎر، ﺻﺪاي اﻓﺴﺮدﮔﯽ ﺷﻤﺎﺳﺖ. آﻧﻬﺎ درﺳﺖ ﻧﯿﺴﺘﻨﺪ و ﻧﺒﺎﯾﺪ ﺑﺮاﺳﺎس آﻧﻬﺎ ﻋﻤﻞ ﮐﻨﯿﺪ .اﻓﺴﺮدﮔﯽ ﻗﺎﺑﻞ درﻣﺎن اﺳﺖ و وﻗﺘﯽ ﺑﻌﺪﻫﺎ ﺑﻪ اﯾﻦ روزﻫﺎ ﻓﮑﺮ ﻣﯽ ﮐﻨﯿﺪ ﺧﻮﺷﺤﺎل ﺧﻮاﻫﯿﺪ ﺷﺪ ﮐﻪ ﺑﺮاﺳﺎس اﻓﮑﺎر اﻣﺮوزﺗﺎن ﻋﻤﻞ ﻧﮑﺮدﯾﺪ و زﻧﺪﮔﯽ ﮐﺮدن را اﻧﺘﺨﺎب ﮐﺮده اﯾﺪ .بنابراین، ﯾﮏ ﻓﻬﺮﺳﺖ از اﻓﮑﺎري را ﮐﻪ در زﻣﺎن اﻓﺴﺮدﮔﯽ و ﻧﺎ اﻣﯿﺪي ﻣﯽ ﺗﻮاﻧﯿﺪ ﺑﻪ ﺧﻮد ﺑﮕﻮﯾﯿﺪ، ﺗﻬﯿﻪ ﮐﺮده و در ﭼﻨﯿﻦ ﻣﻮاﻗﻌﯽ ﺑﺎ ﺧﻮد ﺗﮑﺮار ﮐﻨﯿﺪ .ﯾﺎدﺗﺎن ﺑﺎﺷﺪ ﮐﻪ اﯾﻦ ﻓﻬﺮﺳﺖ را در زﻣﺎﻧﯽ ﮐﻪ ﺣﺎﻻﺗﺎن ﺧﻮب اﺳﺖ، ﺗﻬﯿﻪ ﮐﻨﯿﺪ .ﻧﻤﻮﻧﻪ اي از اﯾﻦ ﺧﻮد- ﮔﻮﯾﯽ ﻫﺎ در زﯾﺮ آﻣﺪه اﺳﺖ :</a:t>
            </a:r>
            <a:r>
              <a:rPr lang="fa-IR" b="1" dirty="0">
                <a:cs typeface="B Nazanin" panose="00000400000000000000" pitchFamily="2" charset="-78"/>
              </a:rPr>
              <a:t>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ﻣﻦ ﺗﺎﺑﺤﺎل ﺗﻮاﻧﺴﺘﻪ ام از ﭘﺲ ﻣﺸﮑﻼﺗﻢ ﺑﺮﺑﯿﺎﯾﻢ، اﯾﻦ را ﻫﻢ ﻣﯽ ﺗﻮاﻧﻢ ﭘﺸﺖ ﺳﺮ ﺑﮕﺬارم</a:t>
            </a:r>
            <a:endParaRPr lang="en-US" dirty="0">
              <a:cs typeface="B Nazanin" panose="00000400000000000000" pitchFamily="2" charset="-78"/>
            </a:endParaRPr>
          </a:p>
          <a:p>
            <a:pPr lvl="0">
              <a:buFont typeface="Wingdings" panose="05000000000000000000" pitchFamily="2" charset="2"/>
              <a:buChar char="ü"/>
            </a:pPr>
            <a:r>
              <a:rPr lang="en-US" dirty="0">
                <a:cs typeface="B Nazanin" panose="00000400000000000000" pitchFamily="2" charset="-78"/>
              </a:rPr>
              <a:t> </a:t>
            </a:r>
            <a:r>
              <a:rPr lang="fa-IR" dirty="0">
                <a:cs typeface="B Nazanin" panose="00000400000000000000" pitchFamily="2" charset="-78"/>
              </a:rPr>
              <a:t>ﮔﺬﺷﺖ زﻣﺎن ﮐﻤﮏ ﺧﻮاﻫﺪ ﮐﺮد .</a:t>
            </a:r>
            <a:endParaRPr lang="en-US" dirty="0">
              <a:cs typeface="B Nazanin" panose="00000400000000000000" pitchFamily="2" charset="-78"/>
            </a:endParaRPr>
          </a:p>
          <a:p>
            <a:pPr lvl="0">
              <a:buFont typeface="Wingdings" panose="05000000000000000000" pitchFamily="2" charset="2"/>
              <a:buChar char="ü"/>
            </a:pPr>
            <a:r>
              <a:rPr lang="fa-IR" dirty="0" smtClean="0">
                <a:cs typeface="B Nazanin" panose="00000400000000000000" pitchFamily="2" charset="-78"/>
              </a:rPr>
              <a:t> </a:t>
            </a:r>
            <a:r>
              <a:rPr lang="fa-IR" dirty="0">
                <a:cs typeface="B Nazanin" panose="00000400000000000000" pitchFamily="2" charset="-78"/>
              </a:rPr>
              <a:t>ﺧﻮدﮐﺸﯽ ﯾﮏ راه ﺣﻞ داﺋﻤﯽ ﺑﺮاي ﯾﮏ ﻣﺸﮑﻞ ﻣﻮﻗﺘﯽ اﺳﺖ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ﺧﻮدﮐﺸﯽ راﻫﯽ اﺳﺖ ﮐﻪ ﺑﺮﮔﺸﺘﯽ ﻧﺪارد </a:t>
            </a:r>
            <a:endParaRPr lang="en-US" dirty="0">
              <a:cs typeface="B Nazanin" panose="00000400000000000000" pitchFamily="2" charset="-78"/>
            </a:endParaRPr>
          </a:p>
          <a:p>
            <a:pPr lvl="0">
              <a:buFont typeface="Wingdings" panose="05000000000000000000" pitchFamily="2" charset="2"/>
              <a:buChar char="ü"/>
            </a:pPr>
            <a:r>
              <a:rPr lang="fa-IR" dirty="0" smtClean="0">
                <a:cs typeface="B Nazanin" panose="00000400000000000000" pitchFamily="2" charset="-78"/>
              </a:rPr>
              <a:t> </a:t>
            </a:r>
            <a:r>
              <a:rPr lang="fa-IR" dirty="0">
                <a:cs typeface="B Nazanin" panose="00000400000000000000" pitchFamily="2" charset="-78"/>
              </a:rPr>
              <a:t>اﻓﺴﺮدﮔﯽ ﻣﯽ ﮔﺬرد و ﺣﺎﻟﻢ ﺑﻬﺘﺮ ﺧﻮاﻫﺪ ﺷﺪ </a:t>
            </a:r>
            <a:endParaRPr lang="en-US" dirty="0">
              <a:cs typeface="B Nazanin" panose="00000400000000000000" pitchFamily="2" charset="-78"/>
            </a:endParaRPr>
          </a:p>
          <a:p>
            <a:pPr marL="45720" indent="0">
              <a:buNone/>
            </a:pPr>
            <a:r>
              <a:rPr lang="fa-IR" dirty="0">
                <a:cs typeface="B Nazanin" panose="00000400000000000000" pitchFamily="2" charset="-78"/>
              </a:rPr>
              <a:t>ﺷﯿﻮه دﯾﮕﺮ اﺳﺘﻔﺎده از اﯾﻦ ﺗﮑﻨﯿﮏ آن اﺳﺖ ﮐﻪ در زﻣﺎﻧﯽ ﮐﻪ اﺣﺴﺎس ﺧﻮﺑﯽ دارﯾﺪ ﯾﮏ ﻧﺎﻣﻪ ﺑﻪ ﺧﻮدﺗﺎن ﺑﻨﻮﯾﺴﯿﺪ ﺗﺎ وﻗﺘﯽ اﻓﮑﺎر ﺧﻮدﮐﺸﯽ دارﯾﺪ آن را ﺑﺨﻮاﻧﯿﺪ. </a:t>
            </a:r>
            <a:endParaRPr lang="en-US" dirty="0">
              <a:cs typeface="B Nazanin" panose="00000400000000000000" pitchFamily="2" charset="-78"/>
            </a:endParaRPr>
          </a:p>
        </p:txBody>
      </p:sp>
    </p:spTree>
    <p:extLst>
      <p:ext uri="{BB962C8B-B14F-4D97-AF65-F5344CB8AC3E}">
        <p14:creationId xmlns:p14="http://schemas.microsoft.com/office/powerpoint/2010/main" val="121963211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67544" y="404664"/>
            <a:ext cx="8280920" cy="6120680"/>
          </a:xfrm>
        </p:spPr>
        <p:txBody>
          <a:bodyPr>
            <a:normAutofit lnSpcReduction="10000"/>
          </a:bodyPr>
          <a:lstStyle/>
          <a:p>
            <a:pPr marL="45720" indent="0">
              <a:buNone/>
            </a:pPr>
            <a:r>
              <a:rPr lang="fa-IR" b="1" dirty="0">
                <a:cs typeface="B Titr" panose="00000700000000000000" pitchFamily="2" charset="-78"/>
              </a:rPr>
              <a:t>4</a:t>
            </a:r>
            <a:r>
              <a:rPr lang="fa-IR" b="1" dirty="0" smtClean="0">
                <a:cs typeface="B Titr" panose="00000700000000000000" pitchFamily="2" charset="-78"/>
              </a:rPr>
              <a:t>)  </a:t>
            </a:r>
            <a:r>
              <a:rPr lang="fa-IR" b="1" dirty="0">
                <a:cs typeface="B Titr" panose="00000700000000000000" pitchFamily="2" charset="-78"/>
              </a:rPr>
              <a:t>ﻣﺮاﻗﺒﺖ از ﺧﻮد </a:t>
            </a:r>
            <a:endParaRPr lang="fa-IR" b="1" dirty="0" smtClean="0">
              <a:cs typeface="B Titr" panose="00000700000000000000" pitchFamily="2" charset="-78"/>
            </a:endParaRPr>
          </a:p>
          <a:p>
            <a:pPr marL="45720" indent="0">
              <a:buNone/>
            </a:pPr>
            <a:endParaRPr lang="en-US" dirty="0">
              <a:cs typeface="B Titr" panose="00000700000000000000" pitchFamily="2" charset="-78"/>
            </a:endParaRPr>
          </a:p>
          <a:p>
            <a:pPr marL="45720" indent="0">
              <a:buNone/>
            </a:pPr>
            <a:r>
              <a:rPr lang="fa-IR" dirty="0" smtClean="0">
                <a:cs typeface="B Nazanin" panose="00000400000000000000" pitchFamily="2" charset="-78"/>
              </a:rPr>
              <a:t>در </a:t>
            </a:r>
            <a:r>
              <a:rPr lang="fa-IR" dirty="0">
                <a:cs typeface="B Nazanin" panose="00000400000000000000" pitchFamily="2" charset="-78"/>
              </a:rPr>
              <a:t>زﻣﺎﻧﯽ ﮐﻪ اﻓﮑﺎر ﺧﻮدﮐﺸﯽ وﺟﻮد دارد ﻣﻤﮑﻦ اﺳﺖ اﻫﻤﯿﺘﯽ ﺑﻪ ﺧﻮد و ﺳﻼﻣﺖ ﺟﺴﻤﯽ و رواﻧﯽ ﺗﺎن ﻧﺪﻫﯿﺪ وﻟﯽ اﯾﻦ ﮐﺎر ﺷﻤﺎ را در وﺿﻌﯿﺖ ﺑﺪﺗﺮي ﻗﺮار داده و ﺗﻨﺶ و ﻧﺎراﺣﺘﯽ ﺷﻤﺎ را ﺑﯿﺸﺘﺮ ﮐﻨﺪ .ﺑﺮاي ﻣﺮاﻗﺒﺖ از ﺧﻮد ﮐﺎرﻫﺎي زﯾﺮ را اﻧﺠﺎم دﻫﯿﺪ: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ﺳﻌﯽ ﮐﻨﯿﺪ ﺧﻮب ﺑﺨﻮاﺑﯿﺪ، ﺑﻪ ﻣﯿﺰان ﮐﺎﻓﯽ ﻏﺬا ﺑﺨﻮرﯾﺪ، ورزش ﮐﻨﯿﺪ و از ﻣﺼﺮف اﻟﮑﻞ و ﻣﻮاد اﺟﺘﻨﺎب ﮐﻨﯿﺪ .ﺑﺮاي اﯾﻦ ﻣﻨﻈﻮر ﻣﯽ ﺗﻮاﻧﯿﺪ ﯾﮏ ﺑﺮﻧﺎﻣﻪ روزاﻧﻪ ﺑﺮاي ﺧﻮد درﺳﺖ ﮐﻨﯿﺪ و ﺗﻼش ﮐﻨﯿﺪ ﺑﻪ آن وﻓﺎدار ﺑﺎﺷﯿﺪ .ﺑﺮاي ﻣﺜﺎل ﺑﺮﻧﺎﻣﻪ رﯾﺰي ﮐﻨﯿﺪ در ﯾﮏ ﺳﺎﻋﺖ ﻣﺸﺨﺺ از ﺧﻮاب ﺑﻠﻨﺪ ﺷﻮﯾﺪ، ﺳﺮ ﺳﺎﻋﺖ ﺧﺎﺻﯽ ﺑﻪ رﺧﺘﺨﻮاب ﺑﺮوﯾﺪ، ﺑﺮاي ﺻﺒﺢ ﯾﺎ ﺑﻌﺪ ازﻇﻬﺮ ﯾﮏ ورزش ﺳﺒﮏ را اﻧﺠﺎم دﻫﯿﺪ.  </a:t>
            </a:r>
            <a:endParaRPr lang="en-US" dirty="0">
              <a:cs typeface="B Nazanin" panose="00000400000000000000" pitchFamily="2" charset="-78"/>
            </a:endParaRPr>
          </a:p>
          <a:p>
            <a:pPr lvl="0">
              <a:buFont typeface="Wingdings" panose="05000000000000000000" pitchFamily="2" charset="2"/>
              <a:buChar char="ü"/>
            </a:pPr>
            <a:r>
              <a:rPr lang="fa-IR" dirty="0" smtClean="0">
                <a:cs typeface="B Nazanin" panose="00000400000000000000" pitchFamily="2" charset="-78"/>
              </a:rPr>
              <a:t>اﮔﺮ </a:t>
            </a:r>
            <a:r>
              <a:rPr lang="fa-IR" dirty="0">
                <a:cs typeface="B Nazanin" panose="00000400000000000000" pitchFamily="2" charset="-78"/>
              </a:rPr>
              <a:t>ﻣﺸﮑﻞ ﺟﺴﻤﯽ دارﯾﺪ درﺻﺪد درﻣﺎن آن ﺑﺎﺷﯿﺪ .ﻋﻼوه ﺑﺮاﯾﻦ، ﺑﯿﻤﺎري ﻫﺎﯾﯽ ﻣﺎﻧﻨﺪ دﯾﺎﺑﺖ و ﯾﺎ ﻣﺸﮑﻼت ﺗﯿﺮوﺋﯿﺪ اﺣﺘﻤﺎل اﻓﮑﺎر ﺧﻮدﮐﺸﯽ را اﻓﺰاﯾﺶ ﻣﯽ دﻫﺪ.</a:t>
            </a:r>
            <a:endParaRPr lang="en-US" dirty="0">
              <a:cs typeface="B Nazanin" panose="00000400000000000000" pitchFamily="2" charset="-78"/>
            </a:endParaRPr>
          </a:p>
          <a:p>
            <a:pPr lvl="0">
              <a:buFont typeface="Wingdings" panose="05000000000000000000" pitchFamily="2" charset="2"/>
              <a:buChar char="ü"/>
            </a:pPr>
            <a:r>
              <a:rPr lang="fa-IR" dirty="0" smtClean="0">
                <a:cs typeface="B Nazanin" panose="00000400000000000000" pitchFamily="2" charset="-78"/>
              </a:rPr>
              <a:t> </a:t>
            </a:r>
            <a:r>
              <a:rPr lang="fa-IR" dirty="0">
                <a:cs typeface="B Nazanin" panose="00000400000000000000" pitchFamily="2" charset="-78"/>
              </a:rPr>
              <a:t>ﯾﮑﯽ از ﺷﺎﯾﻊ ﺗﺮﯾﻦ ﻋﻠﻞ اﻓﮑﺎر ﺧﻮدﮐﺸﯽ ﻣﺸﮑﻼت ﻣﺮﺑﻮط ﺑﻪ ﺳﻼﻣﺖ روان اﺳﺖ .ﺑﻨﺎﺑﺮاﯾﻦ، ﺑﺮاي اﻓﺴﺮدﮔﯽ، اﺿﻄﺮاب،  ﻣﺸﮑﻼت ﻣﺼﺮف اﻟﮑﻞ و ﻣﻮاد درﻣﺎن ﺑﮕﯿﺮﯾﺪ .</a:t>
            </a: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ﮔﺎﻫﯽ ﻣﺮاﺟﻌﻪ ﺑﻪ ﭘﺰﺷﮏ ﮐﺎﻓﯽ ﻧﯿﺴﺖ و ﻻزم اﺳﺖ ﭘﯿﺶ ﯾﮏ ﻣﺘﺨﺼﺺ ﺑﺮوﯾﺪ .ﺑﻨﺎﺑﺮاﯾﻦ، اﮔﺮ ﺗﺤﺖ درﻣﺎن ﻫﺴﺘﯿﺪ وﻟﯽ اﺣﺴﺎس ﺑﻬﺒﻮدي ﻧﻤﯽ ﮐﻨﯿﺪ ﺣﺘﻤﺎ آن را ﺑﻪ ﭘﺰﺷﮏ ﺗﺎن ﺑﮕﻮﯾﯿﺪ ﺗﺎ وي ﺗﺮﺗﯿﺐ ارﺟﺎع ﺷﻤﺎ را ﺑﻪ ﯾﮏ ﻣﺘﺨﺼﺺ ﺑﺪﻫﺪ .   </a:t>
            </a:r>
            <a:endParaRPr lang="en-US" dirty="0">
              <a:cs typeface="B Nazanin" panose="00000400000000000000" pitchFamily="2" charset="-78"/>
            </a:endParaRPr>
          </a:p>
          <a:p>
            <a:pPr marL="45720" indent="0">
              <a:buNone/>
            </a:pPr>
            <a:endParaRPr lang="en-US" dirty="0">
              <a:cs typeface="B Nazanin" panose="00000400000000000000" pitchFamily="2" charset="-78"/>
            </a:endParaRPr>
          </a:p>
          <a:p>
            <a:endParaRPr lang="en-US" dirty="0">
              <a:cs typeface="B Nazanin" panose="00000400000000000000" pitchFamily="2" charset="-78"/>
            </a:endParaRPr>
          </a:p>
        </p:txBody>
      </p:sp>
    </p:spTree>
    <p:extLst>
      <p:ext uri="{BB962C8B-B14F-4D97-AF65-F5344CB8AC3E}">
        <p14:creationId xmlns:p14="http://schemas.microsoft.com/office/powerpoint/2010/main" val="363476197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539552" y="731520"/>
            <a:ext cx="8064896" cy="5505792"/>
          </a:xfrm>
        </p:spPr>
        <p:txBody>
          <a:bodyPr>
            <a:normAutofit/>
          </a:bodyPr>
          <a:lstStyle/>
          <a:p>
            <a:pPr lvl="0" algn="ctr">
              <a:buFont typeface="Wingdings" panose="05000000000000000000" pitchFamily="2" charset="2"/>
              <a:buChar char="q"/>
            </a:pPr>
            <a:r>
              <a:rPr lang="en-US" b="1" dirty="0">
                <a:cs typeface="B Nazanin" panose="00000400000000000000" pitchFamily="2" charset="-78"/>
              </a:rPr>
              <a:t> </a:t>
            </a:r>
            <a:r>
              <a:rPr lang="fa-IR" sz="2800" b="1" dirty="0">
                <a:cs typeface="B Titr" panose="00000700000000000000" pitchFamily="2" charset="-78"/>
              </a:rPr>
              <a:t>ﺧﺎﺗﻤﻪ ﺟﻠﺴﻪ </a:t>
            </a:r>
            <a:endParaRPr lang="fa-IR" sz="2800" b="1" dirty="0" smtClean="0">
              <a:cs typeface="B Titr" panose="00000700000000000000" pitchFamily="2" charset="-78"/>
            </a:endParaRPr>
          </a:p>
          <a:p>
            <a:pPr marL="45720" lvl="0" indent="0" algn="ctr">
              <a:buNone/>
            </a:pPr>
            <a:endParaRPr lang="en-US" sz="2800" dirty="0">
              <a:cs typeface="B Titr" panose="00000700000000000000" pitchFamily="2" charset="-78"/>
            </a:endParaRPr>
          </a:p>
          <a:p>
            <a:pPr marL="45720" indent="0">
              <a:buNone/>
            </a:pPr>
            <a:r>
              <a:rPr lang="fa-IR" dirty="0" smtClean="0">
                <a:cs typeface="B Nazanin" panose="00000400000000000000" pitchFamily="2" charset="-78"/>
              </a:rPr>
              <a:t>در </a:t>
            </a:r>
            <a:r>
              <a:rPr lang="fa-IR" dirty="0">
                <a:cs typeface="B Nazanin" panose="00000400000000000000" pitchFamily="2" charset="-78"/>
              </a:rPr>
              <a:t>اﻧﺘﻬﺎ ﺗﺎﮐﯿﺪ ﮐﻨﯿﺪ اﮔﺮ ﺑﺎ ﺗﻤﺎم اﯾﻦ ﮐﺎرﻫﺎ ﺑﺎزﻫﻢ اﻓﮑﺎر ﺧﻮدﮐﺸﯽ ﺑﻪ ﻗﻮت ﺧﻮد ﺑﺎﻗﯽ اﺳﺖ و ﻧﮕﺮان ﻫﺴﺘﯿﺪ ﮐﻨﺘﺮل ﺧﻮد را از دﺳﺖ ﺑﺪﻫﯿﺪ و ﮐﺎري اﻧﺠﺎم دﻫﯿﺪ ﮐﻪ ﻣﻤﮑﻦ اﺳﺖ ﺑﻪ ﺷﻤﺎ ﺻﺪﻣﻪ ﺑﺰﻧﺪ  ﺑﺎ ﯾﮑﯽ از اﻋﻀﺎي ﺧﺎﻧﻮاده ﯾﺎ ﯾﮑﯽ از دوﺳﺘﺎن در ﻣﻮرد آن ﺻﺤﺒﺖ ﮐﻨﯿﺪ، ﭘﯿﺶ ﭘﺰﺷﮏ ﺑﺮوﯾﺪ، ﺑﻪ اورژاﻧﺲ زﻧﮓ ﺑﺰﻧﯿﺪ و ﯾﺎ ﺑﻪ ﺟﺎﯾﯽ ﺑﺮوﯾﺪ ﮐﻪ اﺣﺴﺎس اﻣﻨﯿﺖ ﻣﯽ ﮐﻨﯿﺪ   ﻋﻼوه ﺑﺮاﯾﻦ، ﺳﻌﯽ ﮐﻨﯿﺪ وﺳﺎﯾﻠﯽ را ﮐﻪ ﻣﻤﮑﻦ اﺳﺖ ﺑﺎ آن ﺑﻪ ﺧﻮد ﺻﺪﻣﻪ ﺑﺰﻧﯿﺪ ﻣﺎﻧﻨﺪ ﻗﺮص، ﺗﯿﻎ ﻣﻮﮐﺖ ﺑﺮي، ﻣﻮاد ﻣﺴﻤﻮم ﮐﻨﻨﺪه و ....را از دﺳﺘﺮس ﺧﻮد دور ﮐﻨﯿﺪ و ﯾﺎ ﺑﻪ ﯾﮑﯽ از اﻓﺮاد ﻣﻮرد اﻋﺘﻤﺎد ﺧﻮد ﺑﺪﻫﯿﺪ .</a:t>
            </a:r>
            <a:r>
              <a:rPr lang="fa-IR" b="1" u="sng" dirty="0">
                <a:cs typeface="B Nazanin" panose="00000400000000000000" pitchFamily="2" charset="-78"/>
              </a:rPr>
              <a:t>ﺑﺮاﺳﺎس ﻃﺮح اﻣﻨﯿﺖ ﺧﻮد ﻋﻤﻞ ﮐﻨﯿﺪ.  </a:t>
            </a:r>
            <a:endParaRPr lang="en-US" dirty="0">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endParaRPr lang="en-US" dirty="0"/>
          </a:p>
          <a:p>
            <a:pPr marL="45720" indent="0">
              <a:buNone/>
            </a:pPr>
            <a:endParaRPr lang="en-US" dirty="0"/>
          </a:p>
        </p:txBody>
      </p:sp>
    </p:spTree>
    <p:extLst>
      <p:ext uri="{BB962C8B-B14F-4D97-AF65-F5344CB8AC3E}">
        <p14:creationId xmlns:p14="http://schemas.microsoft.com/office/powerpoint/2010/main" val="354962762"/>
      </p:ext>
    </p:extLst>
  </p:cSld>
  <p:clrMapOvr>
    <a:masterClrMapping/>
  </p:clrMapOvr>
  <p:transition spd="slow">
    <p:cove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5" y="1700808"/>
            <a:ext cx="7478216" cy="3814360"/>
          </a:xfrm>
        </p:spPr>
        <p:txBody>
          <a:bodyPr/>
          <a:lstStyle/>
          <a:p>
            <a:pPr marL="0" indent="0">
              <a:buNone/>
            </a:pPr>
            <a:r>
              <a:rPr lang="fa-IR" sz="2200" dirty="0">
                <a:effectLst/>
                <a:cs typeface="B Titr" panose="00000700000000000000" pitchFamily="2" charset="-78"/>
              </a:rPr>
              <a:t>اﻫﺪاف:  </a:t>
            </a:r>
            <a:r>
              <a:rPr lang="fa-IR" sz="2000" dirty="0" smtClean="0">
                <a:effectLst/>
                <a:cs typeface="B Titr" panose="00000700000000000000" pitchFamily="2" charset="-78"/>
              </a:rPr>
              <a:t/>
            </a:r>
            <a:br>
              <a:rPr lang="fa-IR" sz="2000" dirty="0" smtClean="0">
                <a:effectLst/>
                <a:cs typeface="B Titr" panose="00000700000000000000" pitchFamily="2" charset="-78"/>
              </a:rPr>
            </a:b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smtClean="0">
                <a:effectLst/>
                <a:cs typeface="B Nazanin" panose="00000400000000000000" pitchFamily="2" charset="-78"/>
              </a:rPr>
              <a:t>1) ﺷﻨﺎﺳﺎﯾﯽ </a:t>
            </a:r>
            <a:r>
              <a:rPr lang="fa-IR" sz="1800" dirty="0">
                <a:effectLst/>
                <a:cs typeface="B Nazanin" panose="00000400000000000000" pitchFamily="2" charset="-78"/>
              </a:rPr>
              <a:t>ﺑﺎورﻫﺎي ﻏﻠﻂ ﭘﺸﺖ اﻓﮑﺎر ﺧﻮدﮐﺸﯽ  </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smtClean="0">
                <a:effectLst/>
                <a:cs typeface="B Nazanin" panose="00000400000000000000" pitchFamily="2" charset="-78"/>
              </a:rPr>
              <a:t>2)  </a:t>
            </a:r>
            <a:r>
              <a:rPr lang="fa-IR" sz="1800" dirty="0">
                <a:effectLst/>
                <a:cs typeface="B Nazanin" panose="00000400000000000000" pitchFamily="2" charset="-78"/>
              </a:rPr>
              <a:t>اﺻﻼح ﺑﺎورﻫﺎي ﻏﻠﻂ ﻣﺮﺗﺒﻂ ﺑﺎ ﺧﻮدﮐﺸﯽ </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smtClean="0">
                <a:effectLst/>
                <a:cs typeface="B Nazanin" panose="00000400000000000000" pitchFamily="2" charset="-78"/>
              </a:rPr>
              <a:t>3) آﻣﻮزش </a:t>
            </a:r>
            <a:r>
              <a:rPr lang="fa-IR" sz="1800" dirty="0">
                <a:effectLst/>
                <a:cs typeface="B Nazanin" panose="00000400000000000000" pitchFamily="2" charset="-78"/>
              </a:rPr>
              <a:t>ﻣﻬﺎرت ﺣﻞ ﻣﺴﺎﻟﻪ </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a:effectLst/>
                <a:cs typeface="B Nazanin" panose="00000400000000000000" pitchFamily="2" charset="-78"/>
              </a:rPr>
              <a:t> </a:t>
            </a:r>
            <a:r>
              <a:rPr lang="en-US" sz="1800" dirty="0">
                <a:effectLst/>
                <a:cs typeface="B Nazanin" panose="00000400000000000000" pitchFamily="2" charset="-78"/>
              </a:rPr>
              <a:t/>
            </a:r>
            <a:br>
              <a:rPr lang="en-US" sz="1800" dirty="0">
                <a:effectLst/>
                <a:cs typeface="B Nazanin" panose="00000400000000000000" pitchFamily="2" charset="-78"/>
              </a:rPr>
            </a:br>
            <a:r>
              <a:rPr lang="fa-IR" sz="2400" dirty="0">
                <a:effectLst/>
                <a:cs typeface="B Titr" panose="00000700000000000000" pitchFamily="2" charset="-78"/>
              </a:rPr>
              <a:t>   </a:t>
            </a:r>
            <a:r>
              <a:rPr lang="fa-IR" sz="2200" dirty="0">
                <a:effectLst/>
                <a:cs typeface="B Titr" panose="00000700000000000000" pitchFamily="2" charset="-78"/>
              </a:rPr>
              <a:t>وﺳﺎﯾﻞ ﻣﻮرد ﻧﯿﺎز:  </a:t>
            </a:r>
            <a:r>
              <a:rPr lang="fa-IR" sz="2000" dirty="0" smtClean="0">
                <a:effectLst/>
                <a:cs typeface="B Titr" panose="00000700000000000000" pitchFamily="2" charset="-78"/>
              </a:rPr>
              <a:t/>
            </a:r>
            <a:br>
              <a:rPr lang="fa-IR" sz="2000" dirty="0" smtClean="0">
                <a:effectLst/>
                <a:cs typeface="B Titr" panose="00000700000000000000" pitchFamily="2" charset="-78"/>
              </a:rPr>
            </a:b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smtClean="0">
                <a:effectLst/>
                <a:cs typeface="B Nazanin" panose="00000400000000000000" pitchFamily="2" charset="-78"/>
              </a:rPr>
              <a:t>1) ﻃﺮح </a:t>
            </a:r>
            <a:r>
              <a:rPr lang="fa-IR" sz="1800" dirty="0">
                <a:effectLst/>
                <a:cs typeface="B Nazanin" panose="00000400000000000000" pitchFamily="2" charset="-78"/>
              </a:rPr>
              <a:t>اﻣﻨﯿﺖ</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smtClean="0">
                <a:effectLst/>
                <a:cs typeface="B Nazanin" panose="00000400000000000000" pitchFamily="2" charset="-78"/>
              </a:rPr>
              <a:t>2) راﻫﻨﻤﺎي </a:t>
            </a:r>
            <a:r>
              <a:rPr lang="fa-IR" sz="1800" dirty="0">
                <a:effectLst/>
                <a:cs typeface="B Nazanin" panose="00000400000000000000" pitchFamily="2" charset="-78"/>
              </a:rPr>
              <a:t>ﻣﺪاﺧﻠﻪ ﻣﺨﺘﺼﺮ ﺑﺮاي ﺧﻮدﮐﺸﯽ </a:t>
            </a:r>
            <a:r>
              <a:rPr lang="en-US" sz="1800" dirty="0">
                <a:effectLst/>
                <a:cs typeface="B Nazanin" panose="00000400000000000000" pitchFamily="2" charset="-78"/>
              </a:rPr>
              <a:t/>
            </a:r>
            <a:br>
              <a:rPr lang="en-US" sz="1800" dirty="0">
                <a:effectLst/>
                <a:cs typeface="B Nazanin" panose="00000400000000000000" pitchFamily="2" charset="-78"/>
              </a:rPr>
            </a:br>
            <a:r>
              <a:rPr lang="fa-IR" sz="1800" dirty="0" smtClean="0">
                <a:effectLst/>
                <a:cs typeface="B Nazanin" panose="00000400000000000000" pitchFamily="2" charset="-78"/>
              </a:rPr>
              <a:t>3) راﻫﻨﻤﺎي </a:t>
            </a:r>
            <a:r>
              <a:rPr lang="fa-IR" sz="1800" dirty="0">
                <a:effectLst/>
                <a:cs typeface="B Nazanin" panose="00000400000000000000" pitchFamily="2" charset="-78"/>
              </a:rPr>
              <a:t>ﻣﺪاﺧﻠﻪ ﻣﺨﺘﺼﺮ ﺑﺮاي اﻓﺴﺮدﮔﯽ</a:t>
            </a:r>
            <a:r>
              <a:rPr lang="en-US" sz="1800" dirty="0">
                <a:effectLst/>
                <a:cs typeface="B Nazanin" panose="00000400000000000000" pitchFamily="2" charset="-78"/>
              </a:rPr>
              <a:t/>
            </a:r>
            <a:br>
              <a:rPr lang="en-US" sz="1800" dirty="0">
                <a:effectLst/>
                <a:cs typeface="B Nazanin" panose="00000400000000000000" pitchFamily="2" charset="-78"/>
              </a:rPr>
            </a:br>
            <a:r>
              <a:rPr lang="en-US" sz="1800" dirty="0">
                <a:effectLst/>
                <a:cs typeface="B Nazanin" panose="00000400000000000000" pitchFamily="2" charset="-78"/>
              </a:rPr>
              <a:t> </a:t>
            </a:r>
            <a:br>
              <a:rPr lang="en-US" sz="1800" dirty="0">
                <a:effectLst/>
                <a:cs typeface="B Nazanin" panose="00000400000000000000" pitchFamily="2" charset="-78"/>
              </a:rPr>
            </a:br>
            <a:endParaRPr lang="en-US" sz="1800" dirty="0">
              <a:cs typeface="B Nazanin" panose="00000400000000000000" pitchFamily="2" charset="-78"/>
            </a:endParaRPr>
          </a:p>
        </p:txBody>
      </p:sp>
      <p:sp>
        <p:nvSpPr>
          <p:cNvPr id="3" name="Content Placeholder 2"/>
          <p:cNvSpPr>
            <a:spLocks noGrp="1"/>
          </p:cNvSpPr>
          <p:nvPr>
            <p:ph sz="quarter" idx="13"/>
          </p:nvPr>
        </p:nvSpPr>
        <p:spPr>
          <a:xfrm>
            <a:off x="1143000" y="731520"/>
            <a:ext cx="6400800" cy="825272"/>
          </a:xfrm>
        </p:spPr>
        <p:txBody>
          <a:bodyPr>
            <a:normAutofit/>
          </a:bodyPr>
          <a:lstStyle/>
          <a:p>
            <a:pPr marL="45720" indent="0" algn="ctr">
              <a:buNone/>
            </a:pPr>
            <a:r>
              <a:rPr lang="fa-IR" sz="2400" b="1" dirty="0">
                <a:cs typeface="B Titr" panose="00000700000000000000" pitchFamily="2" charset="-78"/>
              </a:rPr>
              <a:t>ﺟﻠﺴﻪ ﺳﻮم- ﻣﺪﯾﺮﯾﺖ ﺧﻮدﮐﺸﯽ</a:t>
            </a:r>
            <a:endParaRPr lang="en-US" sz="2400" dirty="0">
              <a:cs typeface="B Titr" panose="00000700000000000000" pitchFamily="2" charset="-78"/>
            </a:endParaRPr>
          </a:p>
          <a:p>
            <a:pPr marL="45720" indent="0" algn="ctr">
              <a:buNone/>
            </a:pPr>
            <a:endParaRPr lang="en-US" sz="2400" dirty="0">
              <a:cs typeface="B Titr" panose="00000700000000000000" pitchFamily="2" charset="-78"/>
            </a:endParaRPr>
          </a:p>
        </p:txBody>
      </p:sp>
    </p:spTree>
    <p:extLst>
      <p:ext uri="{BB962C8B-B14F-4D97-AF65-F5344CB8AC3E}">
        <p14:creationId xmlns:p14="http://schemas.microsoft.com/office/powerpoint/2010/main" val="281293410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67544" y="731520"/>
            <a:ext cx="8064896" cy="5505792"/>
          </a:xfrm>
        </p:spPr>
        <p:txBody>
          <a:bodyPr>
            <a:normAutofit/>
          </a:bodyPr>
          <a:lstStyle/>
          <a:p>
            <a:pPr marL="45720" indent="0" algn="ctr">
              <a:buNone/>
            </a:pPr>
            <a:r>
              <a:rPr lang="en-US" b="1" dirty="0"/>
              <a:t> </a:t>
            </a:r>
            <a:r>
              <a:rPr lang="fa-IR" sz="2400" b="1" dirty="0">
                <a:cs typeface="B Titr" panose="00000700000000000000" pitchFamily="2" charset="-78"/>
              </a:rPr>
              <a:t>ﻣﺮوري ﺑﺮ </a:t>
            </a:r>
            <a:r>
              <a:rPr lang="fa-IR" sz="2400" b="1" dirty="0" smtClean="0">
                <a:cs typeface="B Titr" panose="00000700000000000000" pitchFamily="2" charset="-78"/>
              </a:rPr>
              <a:t>ﺟﻠﺴﻪ</a:t>
            </a:r>
          </a:p>
          <a:p>
            <a:pPr algn="ctr"/>
            <a:endParaRPr lang="fa-IR" sz="2400" b="1" dirty="0">
              <a:cs typeface="B Titr" panose="00000700000000000000" pitchFamily="2" charset="-78"/>
            </a:endParaRPr>
          </a:p>
          <a:p>
            <a:pPr marL="45720" indent="0" algn="ctr">
              <a:buNone/>
            </a:pPr>
            <a:endParaRPr lang="en-US" sz="2400" dirty="0">
              <a:cs typeface="B Titr" panose="00000700000000000000" pitchFamily="2" charset="-78"/>
            </a:endParaRPr>
          </a:p>
          <a:p>
            <a:pPr marL="45720" indent="0">
              <a:buNone/>
            </a:pPr>
            <a:r>
              <a:rPr lang="fa-IR" dirty="0" smtClean="0">
                <a:cs typeface="B Nazanin" panose="00000400000000000000" pitchFamily="2" charset="-78"/>
              </a:rPr>
              <a:t> </a:t>
            </a:r>
            <a:r>
              <a:rPr lang="fa-IR" dirty="0">
                <a:cs typeface="B Nazanin" panose="00000400000000000000" pitchFamily="2" charset="-78"/>
              </a:rPr>
              <a:t>ﻫﻤﺎﻧﻄﻮر ﮐﻪ ذﮐﺮ ﺷﺪ اﻓﮑﺎر ﺧﻮدﮐﺸﯽ وﻗﺘﯽ ﭘﯿﺶ ﻣﯽ آﯾﺪ ﮐﻪ ﻓﺮد درد ﺧﯿﻠﯽ زﯾﺎدي را ﺗﺠﺮﺑﻪ ﻣﯽ ﮐﻨﺪ ﺑﺪون اﯾﻨﮑﻪ ﻣﻨﺎﺑﻊ ﮐﺎﻓﯽ ﺑﺮاي ﻣﻘﺎﺑﻠﻪ ﺑﺎ آن را داﺷﺘﻪ ﺑﺎﺷﺪ. ﺑﻨﺎﺑﺮاﯾﻦ دو راه ﺑﺮاي ﮐﻤﮏ ﺑﻪ ﻓﺮد ﺑﺮاي ﭘﺸﺖ ﺳﺮﮔﺬاﺷﺘﻦ اﯾﻦ زﻣﺎن دﺷﻮار وﺟﻮد دارد : </a:t>
            </a:r>
            <a:endParaRPr lang="en-US" dirty="0">
              <a:cs typeface="B Nazanin" panose="00000400000000000000" pitchFamily="2" charset="-78"/>
            </a:endParaRPr>
          </a:p>
          <a:p>
            <a:pPr marL="45720" indent="0">
              <a:buNone/>
            </a:pPr>
            <a:r>
              <a:rPr lang="fa-IR" dirty="0" smtClean="0">
                <a:cs typeface="B Nazanin" panose="00000400000000000000" pitchFamily="2" charset="-78"/>
              </a:rPr>
              <a:t>آﻣﻮزش </a:t>
            </a:r>
            <a:r>
              <a:rPr lang="fa-IR" dirty="0">
                <a:cs typeface="B Nazanin" panose="00000400000000000000" pitchFamily="2" charset="-78"/>
              </a:rPr>
              <a:t>ﺗﮑﻨﯿﮏ ﻫﺎﯾﯽ ﺑﺮاي ﮐﺎﻫﺶ درد ﮐﻪ در ﺟﻠﺴﻪ ﻗﺒﻞ ﺗﻮﺻﯿﻒ ﺷﺪ و اﻓﺰاﯾﺶ ﻇﺮﻓﯿﺖ ﻣﻘﺎﺑﻠﻪ .</a:t>
            </a:r>
            <a:endParaRPr lang="en-US" dirty="0">
              <a:cs typeface="B Nazanin" panose="00000400000000000000" pitchFamily="2" charset="-78"/>
            </a:endParaRPr>
          </a:p>
          <a:p>
            <a:pPr marL="45720" indent="0">
              <a:buNone/>
            </a:pPr>
            <a:r>
              <a:rPr lang="fa-IR" dirty="0">
                <a:cs typeface="B Nazanin" panose="00000400000000000000" pitchFamily="2" charset="-78"/>
              </a:rPr>
              <a:t>ا</a:t>
            </a:r>
            <a:r>
              <a:rPr lang="fa-IR" dirty="0" smtClean="0">
                <a:cs typeface="B Nazanin" panose="00000400000000000000" pitchFamily="2" charset="-78"/>
              </a:rPr>
              <a:t>ﻓﺰاﯾﺶ </a:t>
            </a:r>
            <a:r>
              <a:rPr lang="fa-IR" dirty="0">
                <a:cs typeface="B Nazanin" panose="00000400000000000000" pitchFamily="2" charset="-78"/>
              </a:rPr>
              <a:t>ﻇﺮﻓﯿﺖ ﻣﻘﺎﺑﻠﻪ ﺷﺎﻣﻞ اﺳﺘﻔﺎده از دو راﻫﺒﺮد اﺳﺎﺳﯽ اﺳﺖ </a:t>
            </a:r>
            <a:r>
              <a:rPr lang="fa-IR" dirty="0" smtClean="0">
                <a:cs typeface="B Nazanin" panose="00000400000000000000" pitchFamily="2" charset="-78"/>
              </a:rPr>
              <a:t>:</a:t>
            </a:r>
          </a:p>
          <a:p>
            <a:pPr marL="45720" indent="0">
              <a:buNone/>
            </a:pPr>
            <a:r>
              <a:rPr lang="fa-IR" dirty="0" smtClean="0">
                <a:cs typeface="B Nazanin" panose="00000400000000000000" pitchFamily="2" charset="-78"/>
              </a:rPr>
              <a:t>1) ﺷﻨﺎﺳﺎﯾﯽ </a:t>
            </a:r>
            <a:r>
              <a:rPr lang="fa-IR" dirty="0">
                <a:cs typeface="B Nazanin" panose="00000400000000000000" pitchFamily="2" charset="-78"/>
              </a:rPr>
              <a:t>و اﺻﻼح ﺗﺤﺮﯾﻔﺎت ﺷﻨﺎﺧﺘﯽ ﭘﺸﺖ اﻓﮑﺎر </a:t>
            </a:r>
            <a:r>
              <a:rPr lang="fa-IR" dirty="0" smtClean="0">
                <a:cs typeface="B Nazanin" panose="00000400000000000000" pitchFamily="2" charset="-78"/>
              </a:rPr>
              <a:t>ﺧﻮدﮐﺸﯽ</a:t>
            </a:r>
          </a:p>
          <a:p>
            <a:pPr marL="45720" indent="0">
              <a:buNone/>
            </a:pPr>
            <a:r>
              <a:rPr lang="fa-IR" dirty="0" smtClean="0">
                <a:cs typeface="B Nazanin" panose="00000400000000000000" pitchFamily="2" charset="-78"/>
              </a:rPr>
              <a:t>2) آﻣﻮزش </a:t>
            </a:r>
            <a:r>
              <a:rPr lang="fa-IR" dirty="0">
                <a:cs typeface="B Nazanin" panose="00000400000000000000" pitchFamily="2" charset="-78"/>
              </a:rPr>
              <a:t>ﻣﻬﺎرت ﺣﻞ مساله ﺑﺮاي اﻓﺰاﯾﺶ ﺗﻮاﻧﺎﯾﯽ ﻓﺮد ﺑﺮاي ﺣﻞ ﻣﺸﮑﻞ ﯾﺎ ﻣﺸﮑﻼﺗﯽ ﮐﻪ ﻣﻮﺟﺐ ﺗﻤﺎﯾﻞ ﺑﻪ ﺧﻮدﮐﺸﯽ ﺷﺪه اﺳﺖ.</a:t>
            </a:r>
            <a:r>
              <a:rPr lang="fa-IR" b="1" dirty="0">
                <a:cs typeface="B Nazanin" panose="00000400000000000000" pitchFamily="2" charset="-78"/>
              </a:rPr>
              <a:t>   </a:t>
            </a:r>
            <a:endParaRPr lang="en-US" dirty="0">
              <a:cs typeface="B Nazanin" panose="00000400000000000000" pitchFamily="2" charset="-78"/>
            </a:endParaRPr>
          </a:p>
          <a:p>
            <a:pPr marL="45720" indent="0">
              <a:buNone/>
            </a:pPr>
            <a:endParaRPr lang="en-US" dirty="0">
              <a:cs typeface="B Nazanin" panose="00000400000000000000" pitchFamily="2" charset="-78"/>
            </a:endParaRPr>
          </a:p>
        </p:txBody>
      </p:sp>
    </p:spTree>
    <p:extLst>
      <p:ext uri="{BB962C8B-B14F-4D97-AF65-F5344CB8AC3E}">
        <p14:creationId xmlns:p14="http://schemas.microsoft.com/office/powerpoint/2010/main" val="279513689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67544" y="731520"/>
            <a:ext cx="8208912" cy="5577800"/>
          </a:xfrm>
        </p:spPr>
        <p:txBody>
          <a:bodyPr>
            <a:normAutofit/>
          </a:bodyPr>
          <a:lstStyle/>
          <a:p>
            <a:pPr lvl="0" algn="ctr">
              <a:buFont typeface="Wingdings" panose="05000000000000000000" pitchFamily="2" charset="2"/>
              <a:buChar char="q"/>
            </a:pPr>
            <a:r>
              <a:rPr lang="fa-IR" b="1" dirty="0">
                <a:cs typeface="B Titr" panose="00000700000000000000" pitchFamily="2" charset="-78"/>
              </a:rPr>
              <a:t>ﻣﻌﺮﻓﯽ ﻣﻮﺿﻮع و ﻫﺪف </a:t>
            </a:r>
            <a:r>
              <a:rPr lang="fa-IR" b="1" dirty="0" smtClean="0">
                <a:cs typeface="B Titr" panose="00000700000000000000" pitchFamily="2" charset="-78"/>
              </a:rPr>
              <a:t>ﺟﻠﺴﻪ</a:t>
            </a:r>
          </a:p>
          <a:p>
            <a:pPr marL="45720" lvl="0" indent="0" algn="ctr">
              <a:buNone/>
            </a:pPr>
            <a:endParaRPr lang="en-US" dirty="0"/>
          </a:p>
          <a:p>
            <a:pPr marL="45720" indent="0">
              <a:buNone/>
            </a:pPr>
            <a:r>
              <a:rPr lang="fa-IR" dirty="0" smtClean="0">
                <a:cs typeface="B Nazanin" panose="00000400000000000000" pitchFamily="2" charset="-78"/>
              </a:rPr>
              <a:t>ﺑﺮاي </a:t>
            </a:r>
            <a:r>
              <a:rPr lang="fa-IR" dirty="0">
                <a:cs typeface="B Nazanin" panose="00000400000000000000" pitchFamily="2" charset="-78"/>
              </a:rPr>
              <a:t>ﻣﺮاﺟﻊ ﻣﻘﺎﺑﻠﻪ را ﺗﻌﺮﯾﻒ ﮐﻨﯿﺪ و ﺑﮕﻮﯾﯿﺪ ﻣﻘﺎﺑﻠﻪ، ﺗﻼش ﻫﺎي ﺷﻨﺎﺧﺘﯽ و رﻓﺘﺎري اﺳﺖ ﮐﻪ ﺑﻪ ﻣﻨﻈﻮر از ﺑﯿﻦ ﺑﺮدن، ﺑﻪ ﺣﺪاﻗﻞ رﺳﺎﻧﺪن و ﯾﺎ ﺗﺤﻤﻞ ﻣﺸﮑﻼﺗﯽ ﮐﻪ ﻣﻮﺟﺐ درد و رﻧﺞ در ﻓﺮد ﺷﺪه اﺳﺖ، ﺻﻮرت ﻣﯽ ﮔﯿﺮد .اﯾﻦ ﺗﻼش ﻫﺎ ﯾﺎ ﺑﻪ ﺻﻮرت ﯾﮏ ﻓﻌﺎﻟﯿﺖ ﺷﻨﺎﺧﺘﯽ اﺳﺖ و ﯾﺎ ﺑﻪ ﺷﮑﻞ اﻧﺠﺎم ﯾﮏ ﻓﻌﺎﻟﯿﺖ اﺳﺖ . ﺳﭙﺲ اﺿﺎﻓﻪ ﮐﻨﯿﺪ ﻫﺪف اﯾﻦ ﺟﻠﺴﻪ اﯾﻦ اﺳﺖ ﮐﻪ ﻇﺮﻓﯿﺖ ﺷﻤﺎ را ﺑﺮاي ﻣﻘﺎﺑﻠﻪ اﻓﺰاﯾﺶ دﻫﯿﻢ . ﺑﺮاي اﯾﻦ ﻣﻨﻈﻮر دو ﮐﺎر اﻧﺠﺎم ﻣﯽ ﺷﻮد .اﺑﺘﺪا ﺑﺎورﻫﺎي اﺷﺘﺒﺎﻫﯽ ﮐﻪ ﭘﺸﺖ اﻓﮑﺎر ﺧﻮدﮐﺸﯽ وﺟﻮد دارد، ﺷﻨﺎﺳﺎﯾﯽ و ﺑﺎزﺳﺎزي ﻣﯽ ﮐﻨﯿﻢ و ﺳﭙﺲ ﻣﻬﺎرت ﺣﻞ ﺳﺎزﻧﺪه ﻣﺸﮑﻠﯽ ﮐﻪ ﻣﻮﺟﺐ اﯾﻦ اﻓﮑﺎر ﺷﺪه، ﺗﻤﺮﯾﻦ ﻣﯽ ﮐﻨﯿﻢ. اﯾﻦ دو ﮐﺎر اﻓﮑﺎر و ﺗﻤﺎﯾﻼت ﺧﻮدﮐﺸﯽ را در ﺷﻤﺎ ﮐﺎﻫﺶ ﺧﻮاﻫﺪ داد زﯾﺮا ﻣﺎ ﻣﯽ ﺗﻮاﻧﯿﻢ ﻣﻮﻗﻌﯿﺖ ﺧﻮد را  ﺑﺎ ﺗﻐﯿﯿﺮ ﺷﯿﻮه اي ﮐﻪ در ﻣﻮرد آن ﻓﮑﺮ ﻣﯽ ﮐﻨﯿﻢ ﯾﺎ ﮐﺎري ﮐﻪ اﻧﺠﺎم ﻣﯽ دﻫﯿﻢ، ﺗﻐﯿﯿﺮ دﻫﯿﻢ .  </a:t>
            </a:r>
            <a:r>
              <a:rPr lang="fa-IR" b="1" dirty="0"/>
              <a:t> </a:t>
            </a:r>
            <a:endParaRPr lang="en-US" dirty="0"/>
          </a:p>
          <a:p>
            <a:pPr marL="45720" indent="0">
              <a:buNone/>
            </a:pPr>
            <a:endParaRPr lang="en-US" dirty="0"/>
          </a:p>
          <a:p>
            <a:pPr marL="45720" indent="0">
              <a:buNone/>
            </a:pPr>
            <a:endParaRPr lang="en-US" dirty="0"/>
          </a:p>
          <a:p>
            <a:endParaRPr lang="en-US" dirty="0"/>
          </a:p>
        </p:txBody>
      </p:sp>
    </p:spTree>
    <p:extLst>
      <p:ext uri="{BB962C8B-B14F-4D97-AF65-F5344CB8AC3E}">
        <p14:creationId xmlns:p14="http://schemas.microsoft.com/office/powerpoint/2010/main" val="424387858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611560" y="764704"/>
            <a:ext cx="7920880" cy="5400600"/>
          </a:xfrm>
        </p:spPr>
        <p:txBody>
          <a:bodyPr>
            <a:normAutofit/>
          </a:bodyPr>
          <a:lstStyle/>
          <a:p>
            <a:pPr marL="45720" indent="0">
              <a:buNone/>
            </a:pPr>
            <a:r>
              <a:rPr lang="fa-IR" b="1" dirty="0">
                <a:cs typeface="B Titr" panose="00000700000000000000" pitchFamily="2" charset="-78"/>
              </a:rPr>
              <a:t>ﮔﺎم اول - ﺷﻨﺎﺳﺎﯾﯽ و اﺻﻼح ﺗﺤﺮﯾﻔﺎت </a:t>
            </a:r>
            <a:r>
              <a:rPr lang="fa-IR" b="1" dirty="0" smtClean="0">
                <a:cs typeface="B Titr" panose="00000700000000000000" pitchFamily="2" charset="-78"/>
              </a:rPr>
              <a:t>ﺷﻨﺎﺧﺘﯽ</a:t>
            </a:r>
          </a:p>
          <a:p>
            <a:pPr marL="45720" indent="0">
              <a:buNone/>
            </a:pPr>
            <a:endParaRPr lang="en-US" dirty="0"/>
          </a:p>
          <a:p>
            <a:pPr marL="45720" indent="0">
              <a:buNone/>
            </a:pPr>
            <a:r>
              <a:rPr lang="fa-IR" dirty="0" smtClean="0"/>
              <a:t> </a:t>
            </a:r>
            <a:r>
              <a:rPr lang="fa-IR" dirty="0">
                <a:cs typeface="B Nazanin" panose="00000400000000000000" pitchFamily="2" charset="-78"/>
              </a:rPr>
              <a:t>ﺷﻨﺎﺳﺎﯾﯽ و ﺑﺎزﺳﺎزي ﺷﻨﺎﺧﺘﯽ اﻓﮑﺎري ﮐﻪ ﭘﺸﺖ اﻓﮑﺎر و ﺗﻤﺎﯾﻼت ﺧﻮدﮐﺸﯽ ﻗﺮار داﺷﺘﻪ و در واﻗﻊ ﺑﻪ آن ﺳﻮﺧﺖ ﻣﯽ رﺳﺎﻧﻨﺪ، ﯾﮑﯽ از ﻣﻬﻤﺘﺮﯾﻦ اﻗﺪاﻣﺎت ﺑﺮاي ﮐﺎﻫﺶ ﺗﻤﺎﯾﻞ ﺑﻪ ﺧﻮدﮐﺸﯽ اﺳﺖ .اﯾﻦ ﮐﺎر ﺑﺎ اﺳﺘﻔﺎده از ﺗﮑﻨﯿﮏ ﻫﺎي ﺷﻨﺎﺧﺘﯽ اﻧﺠﺎم ﻣﯽ ﺷﻮد . ﺑﺮاي اﯾﻦ ﻣﻨﻈﻮر ﺑﺎﯾﺪ از ﯾﮏ روﯾﮑﺮد ﻫﻤﮑﺎراﻧﻪ اﺳﺘﻔﺎده ﮐﻨﯿﺪ، ﯾﻌﻨﯽ ﺷﻤﺎ و ﻣﺮاﺟﻊ ﺑﻪ ﻣﺎﻧﻨﺪ ﯾﮏ ﺗﯿﻢ ﮐﺎري، اﻓﮑﺎر و ﻣﻔﺮوﺿﻪ ﻫﺎي اﺷﺘﺒﺎه و ﻧﺎﺳﺎزﮔﺎر را ﺷﻨﺎﺳﺎﯾﯽ و ﺑﺎزﺳﺎزي ﮐﻨﯿﺪ .اﻟﺒﺘﻪ وﻗﺘﯽ ﺑﺎ ﺑﯿﻤﺎر ِﻧﻮﻣﯿﺪي ﻣﻮاﺟﻪ ﻣﯽ ﺷﻮﯾﺪ ﮐﻪ اﻧﺮژي و ﺗﻤﺎﯾﻠﯽ ﺑﺮاي ﻫﻤﮑﺎري ﻧﺪارد ﺷﻤﺎ ﺑﺎﯾﺪ ﻓﻌﺎﻻﻧﻪ ﺑﺎورﻫﺎي ﻏﻠﻂ و ﺗﺤﺮﯾﻔﺎت ﺷﻨﺎﺧﺘﯽ ﺑﯿﻤﺎر را ﺑﻪ ﭼﺎﻟﺶ ﺑﮑﺸﺪ و اﻓﮑﺎر ﮐﺎرآﻣﺪ و واﻗﻊ ﺑﯿﻨﺎﻧﻪ ﺗﺮي را ﺟﺎﯾﮕﺰﯾﻦ آن ﮐﻨﯿﺪ ﺣﺘﯽ اﮔﺮ اﯾﻦ ﮐﺎر ﺑﺎ ﮐﻤﺘﺮﯾﻦ ﻣﺸﺎرﮐﺖ ﺑﯿﻤﺎر ﺻﻮرت ﮔﯿﺮد .اﻟﺒﺘﻪ ﺑﺎﯾﺪ ﻣﺮاﻗﺐ ﺑﺎﺷﯿﺪ ﮐﻪ در ﻓﺮاﯾﻨﺪ اﻧﺠﺎم اﯾﻦ ﮐﺎر ، وارد ﺑﺤﺚ و ﺟﺪل ﺑﺎ ﻣﺮاﺟﻊ ﻧﺸﻮﯾﺪ و وﻗﺘﯽ ﺑﯿﻤﺎر ﺗﻤﺎﯾﻞ ﺑﯿﺸﺘﺮي ﺑﺮاي ﻫﻤﮑﺎري ﭘﯿﺪا ﮐﺮد او را در ﻓﺮﯾﻨﺪ درﻣﺎن  ﻣﺸﺎرﮐﺖ دﻫﯿﺪ .در زﯾﺮ ﮔﺎم ﻫﺎي ﻣﺨﺘﻠﻒ اﯾﻦ ﮐﺎر ﺗﻮﺿﯿﺢ داده ﺷﺪه اﺳﺖ:  </a:t>
            </a:r>
            <a:endParaRPr lang="en-US" dirty="0">
              <a:cs typeface="B Nazanin" panose="00000400000000000000" pitchFamily="2" charset="-78"/>
            </a:endParaRPr>
          </a:p>
          <a:p>
            <a:pPr marL="45720" indent="0">
              <a:buNone/>
            </a:pPr>
            <a:endParaRPr lang="en-US" dirty="0"/>
          </a:p>
        </p:txBody>
      </p:sp>
    </p:spTree>
    <p:extLst>
      <p:ext uri="{BB962C8B-B14F-4D97-AF65-F5344CB8AC3E}">
        <p14:creationId xmlns:p14="http://schemas.microsoft.com/office/powerpoint/2010/main" val="24682216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755576" y="731520"/>
            <a:ext cx="7632848" cy="5433784"/>
          </a:xfrm>
        </p:spPr>
        <p:txBody>
          <a:bodyPr>
            <a:normAutofit/>
          </a:bodyPr>
          <a:lstStyle/>
          <a:p>
            <a:pPr marL="45720" indent="0">
              <a:buNone/>
            </a:pPr>
            <a:r>
              <a:rPr lang="fa-IR" dirty="0" smtClean="0"/>
              <a:t>1</a:t>
            </a:r>
            <a:r>
              <a:rPr lang="fa-IR" dirty="0" smtClean="0">
                <a:cs typeface="B Nazanin" panose="00000400000000000000" pitchFamily="2" charset="-78"/>
              </a:rPr>
              <a:t>) ﺣﺪاﻗﻞ </a:t>
            </a:r>
            <a:r>
              <a:rPr lang="fa-IR" dirty="0">
                <a:cs typeface="B Nazanin" panose="00000400000000000000" pitchFamily="2" charset="-78"/>
              </a:rPr>
              <a:t>در اﺑﺘﺪاي ﮐﺎر، ﻣﺮاﺟﻊ و درﻣﺎﻧﮕﺮ ﻣﻤﮑﻦ اﺳﺖ اﻫﺪاف ﻣﺘﻔﺎوﺗﯽ داﺷﺘﻪ ﺑﺎﺷﻨﺪ و اﯾﻦ ﻣﻮﺿﻮع اﺳﺘﻔﺎده از ﯾﮏ روﯾﮑﺮد  ﻫﻤﮑﺎراﻧﻪ را دﺷﻮار ﻣﯽ ﺳﺎزد .ﻣﺮاﺟﻊ ﻣﯽ ﺧﻮاﻫﺪ ﺧﻮدﮐﺸﯽ ﮐﻨﺪ وﻟﯽ ﻫﺪف اﺻﻠﯽ درﻣﺎﻧﮕﺮ زﻧﺪه ﻧﮕﻪ داﺷﺘﻦ اوﺳﺖ .اﯾﻦ ﻣﻮﺿﻮع اﺳﺘﻔﺎده از روﯾﮑﺮد ﻫﻤﮑﺎراﻧﻪ را دﺷﻮار ﻣﯽ ﺳﺎزد ﻣﮕﺮ اﯾﻨﮑﻪ ﺑﯿﻤﺎر و درﻣﺎﻧﮕﺮ ﺑﺘﻮاﻧﻨﺪ ﻫﺪﻓﯽ را اﻧﺘﺨﺎب ﮐﻨﻨﺪ ﮐﻪ ﻫﺮدو ﺗﻤﺎﯾﻞ داﺷﺘﻪ ﺑﺎﺷﻨﺪ روي آن ﮐﺎر ﮐﻨﻨﺪ .در ﻏﺎﻟﺐ اوﻗﺎت ﭼﻨﯿﻦ ﻫﺪﻓﯽ اﯾﻦ اﺳﺖ :" آﯾﺎ ﺧﻮدﮐﺸﯽ اﯾﺪه ﺧﻮﺑﯽ اﺳﺖ ﯾﺎ ﻧﻪ".  ﺷﻤﺎ ﻣﯽ ﺗﻮاﻧﯿﺪ ﺑﺎ ﺗﻤﺮﮐﺰ روي اﯾﻦ ﺳﻮال و ﺗﻮﺿﯿﺢ ﻣﻨﻄﻖ ﮐﺎر روي آن، ﺑﺎب ﯾﮏ روﯾﮑﺮد ﻫﻤﮑﺎراﻧﻪ را ﺣﺘﯽ ﺑﺎ ﺑﯿﻤﺎراﻧﯽ ﮐﻪ ﻗﺼﺪ ﺟﺪي ﺑﺮاي ﺧﻮدﮐﺸﯽ دارﻧﺪ، ﺑﺎز ﮐﻨﯿﺪ :  " ﺑﻪ ﻧﻈﺮ ﻣﯽ رﺳﺪ ﮐﻪ ﺧﯿﻠﯽ ﻣﻄﻤﺌﻦ ﻫﺴﺘﯿﺪ ﮐﻪ ﺧﻮدﮐﺸﯽ ﺑﻬﺘﺮﯾﻦ راه ﺣﻠﯽ اﺳﺖ ﮐﻪ در اﯾﻦ ﻣﻮﻗﻌﯿﺖ داري . اﯾﻦ ﻣﻮﺿﻮﻋﯽ اﺳﺖ ﮐﻪ ﻓﮑﺮ ﻣﯽ ﮐﻨﻢ ﺑﺎﯾﺪ  آن را ﺟﺪي ﺑﮕﯿﺮﯾﻢ .در اﻏﻠﺐ ﻣﻮارد وﻗﺘﯽ ﺗﺼﻤﯿﻤﯽ ﻣﯽ ﮔﯿﺮﯾﻢ و ﺑﻌﺪ ﻣﺘﻮﺟﻪ ﻣﯽ ﺷﻮﯾﻢ ﺗﺼﻤﯿﻢ ﻣﺎن اﺷﺘﺒﺎه ﺑﻮده ﻣﯽ ﺗﻮاﻧﯿﻢ ﺗﺼﻤﯿﻢ ﺧﻮد را ﻋﻮض ﮐﻨﯿﻢ  .وﻟﯽ اﯾﻦ ﻗﻀﯿﻪ در ﻣﻮرد ﺧﻮدﮐﺸﯽ ﺻﺎدق ﻧﯿﺴﺖ و ﺷﻤﺎ ﻧﻤﯽ ﺗﻮاﻧﯿﺪ ﺑﺮﮔﺮدﯾﺪ و ﺗﺼﻤﯿﻢ ﺗﺎن را ﺗﻐﯿﯿﺮ دﻫﯿﺪ .ﺷﻤﺎ اﯾﻦ ﺗﺼﻤﯿﻢ را ﯾﮏ ﺑﺎر و ﺑﺮاي ﻫﻤﯿﺸﻪ ﻣﯽ ﮔﯿﺮﯾﺪ .آﯾﺎ ﺗﻤﺎﯾﻞ داري ﺗﺎ روي اﯾﻦ ﻣﻮﺿﻮع ﺻﺤﺒﺖ ﮐﻨﯿﻢ ﮐﻪ آﯾﺎ ﺧﻮدﮐﺸﯽ واﻗﻌﺎ ﺑﻬﺘﺮﯾﻦ راه ﺣﻠﯽ اﺳﺖ ﮐﻪ داري؟" </a:t>
            </a:r>
            <a:endParaRPr lang="en-US" dirty="0">
              <a:cs typeface="B Nazanin" panose="00000400000000000000" pitchFamily="2" charset="-78"/>
            </a:endParaRPr>
          </a:p>
        </p:txBody>
      </p:sp>
    </p:spTree>
    <p:extLst>
      <p:ext uri="{BB962C8B-B14F-4D97-AF65-F5344CB8AC3E}">
        <p14:creationId xmlns:p14="http://schemas.microsoft.com/office/powerpoint/2010/main" val="39600469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539552" y="764704"/>
            <a:ext cx="7920880" cy="5289768"/>
          </a:xfrm>
        </p:spPr>
        <p:txBody>
          <a:bodyPr>
            <a:normAutofit fontScale="92500" lnSpcReduction="10000"/>
          </a:bodyPr>
          <a:lstStyle/>
          <a:p>
            <a:pPr marL="45720" lvl="0" indent="0">
              <a:buNone/>
            </a:pPr>
            <a:r>
              <a:rPr lang="fa-IR" dirty="0" smtClean="0"/>
              <a:t>2</a:t>
            </a:r>
            <a:r>
              <a:rPr lang="fa-IR" dirty="0" smtClean="0">
                <a:cs typeface="B Nazanin" panose="00000400000000000000" pitchFamily="2" charset="-78"/>
              </a:rPr>
              <a:t>) در ﻣﺮﺣﻠﻪ </a:t>
            </a:r>
            <a:r>
              <a:rPr lang="fa-IR" dirty="0">
                <a:cs typeface="B Nazanin" panose="00000400000000000000" pitchFamily="2" charset="-78"/>
              </a:rPr>
              <a:t>دوم ﺑﺎﯾﺪ اﻧﮕﯿﺰه ﺑﯿﻤﺎر را ﺑﺮاي ﺧﻮدﮐﺸﯽ و اﻧﺘﻈﺎرات و ﭘﯿﺶ ﺑﯿﻨﯽ وي را در راﺑﻄﻪ ﺑﺎ ﭘﯿﺎﻣﺪﻫﺎي ﺧﻮدﮐﺸﯽ در ﺑﺮرﺳﯽ ﮐﻨﯿﺪ. اﻧﮕﯿﺰه ﺑﯿﻤﺎر ﻫﺮ ﭼﯿﺰي ﮐﻪ ﺑﺎﺷﺪ ﻣﯽ ﺗﻮاﻧﯿﺪ آن را ﺑﺎ اﯾﻦ ﺳﻮال ﺑﻪ ﭼﺎﻟﺶ ﺑﮑﺸﯿﺪ :"آﯾﺎ واﻗﻌﺎ دﻻﯾﻞ ﻣﺤﮑﻤﯽ وﺟﻮد دارد ﮐﻪ ﺧﻮدﮐﺸﯽ ﺗﻨﻬﺎ راه ﭼﺎره اﺳﺖ اﺳﺖ و ﺑﻪ اﻫﺪاف ﻣﻄﻠﻮب ﺧﻮاﻫﯿﺪ رﺳﯿﺪ " ﺑﺮاي ﻣﺜﺎل از ﻣﺮاﺟﻊ ﺳﻮال ﮐﻨﯿﺪ:   </a:t>
            </a:r>
            <a:endParaRPr lang="fa-IR" dirty="0" smtClean="0">
              <a:cs typeface="B Nazanin" panose="00000400000000000000" pitchFamily="2" charset="-78"/>
            </a:endParaRPr>
          </a:p>
          <a:p>
            <a:pPr marL="45720" lvl="0" indent="0">
              <a:buNone/>
            </a:pPr>
            <a:endParaRPr lang="en-US" dirty="0">
              <a:cs typeface="B Nazanin" panose="00000400000000000000" pitchFamily="2" charset="-78"/>
            </a:endParaRPr>
          </a:p>
          <a:p>
            <a:pPr lvl="0">
              <a:buFont typeface="Wingdings" panose="05000000000000000000" pitchFamily="2" charset="2"/>
              <a:buChar char="ü"/>
            </a:pPr>
            <a:r>
              <a:rPr lang="fa-IR" dirty="0">
                <a:cs typeface="B Nazanin" panose="00000400000000000000" pitchFamily="2" charset="-78"/>
              </a:rPr>
              <a:t>ﭼﻪ ﺷﻮاﻫﺪي وﺟﻮد دارد ﮐﻪ ﺛﺎﺑﺖ ﻣﯽ ﮐﻨﺪ ﺷﺮاﯾﻂ ﺷﻤﺎ ﮐﺎﻣﻼ ﻧﻮﻣﯿﺪ ﮐﻨﻨﺪه اﺳﺖ؟ </a:t>
            </a:r>
            <a:endParaRPr lang="en-US" dirty="0">
              <a:cs typeface="B Nazanin" panose="00000400000000000000" pitchFamily="2" charset="-78"/>
            </a:endParaRPr>
          </a:p>
          <a:p>
            <a:pPr lvl="0">
              <a:buFont typeface="Wingdings" panose="05000000000000000000" pitchFamily="2" charset="2"/>
              <a:buChar char="ü"/>
            </a:pPr>
            <a:r>
              <a:rPr lang="fa-IR" dirty="0" smtClean="0">
                <a:cs typeface="B Nazanin" panose="00000400000000000000" pitchFamily="2" charset="-78"/>
              </a:rPr>
              <a:t>آﯾﺎ </a:t>
            </a:r>
            <a:r>
              <a:rPr lang="fa-IR" dirty="0">
                <a:cs typeface="B Nazanin" panose="00000400000000000000" pitchFamily="2" charset="-78"/>
              </a:rPr>
              <a:t>اﯾﻦ وﺿﻌﯿﺖ ﻧﺎ اﻣﯿﺪ ﮐﻨﻨﺪه ﺗﺎ اﺑﺪ ﻃﻮل ﻣﯽ ﮐﺸﺪ؟ </a:t>
            </a:r>
            <a:endParaRPr lang="en-US" dirty="0">
              <a:cs typeface="B Nazanin" panose="00000400000000000000" pitchFamily="2" charset="-78"/>
            </a:endParaRPr>
          </a:p>
          <a:p>
            <a:pPr lvl="0">
              <a:buFont typeface="Wingdings" panose="05000000000000000000" pitchFamily="2" charset="2"/>
              <a:buChar char="ü"/>
            </a:pPr>
            <a:r>
              <a:rPr lang="fa-IR" dirty="0" smtClean="0">
                <a:cs typeface="B Nazanin" panose="00000400000000000000" pitchFamily="2" charset="-78"/>
              </a:rPr>
              <a:t> </a:t>
            </a:r>
            <a:r>
              <a:rPr lang="fa-IR" dirty="0">
                <a:cs typeface="B Nazanin" panose="00000400000000000000" pitchFamily="2" charset="-78"/>
              </a:rPr>
              <a:t>آﯾﺎ اﯾﻦ ﻣﻮﻗﻌﯿﺖ اﺻﻼ ﻗﺎﺑﻞ ﺗﻐﯿﯿﺮ ﻧﯿﺴﺖ؟ </a:t>
            </a:r>
            <a:endParaRPr lang="en-US" dirty="0">
              <a:cs typeface="B Nazanin" panose="00000400000000000000" pitchFamily="2" charset="-78"/>
            </a:endParaRPr>
          </a:p>
          <a:p>
            <a:pPr lvl="0">
              <a:buFont typeface="Wingdings" panose="05000000000000000000" pitchFamily="2" charset="2"/>
              <a:buChar char="ü"/>
            </a:pPr>
            <a:r>
              <a:rPr lang="fa-IR" dirty="0" smtClean="0">
                <a:cs typeface="B Nazanin" panose="00000400000000000000" pitchFamily="2" charset="-78"/>
              </a:rPr>
              <a:t> </a:t>
            </a:r>
            <a:r>
              <a:rPr lang="fa-IR" dirty="0">
                <a:cs typeface="B Nazanin" panose="00000400000000000000" pitchFamily="2" charset="-78"/>
              </a:rPr>
              <a:t>آﯾﺎ ﻣﻤﮑﻦ اﺳﺖ راه ﻫﺎﯾﯽ ﺑﺮاي ﻣﻘﺎﺑﻠﻪ ﺑﺎ ﻣﺸﮑﻼت وﺟﻮد داﺷﺘﻪ ﺑﺎﺷﺪ ﮐﻪ آﻧﻬﺎ را ﻧﺎدﯾﺪه ﮔﺮﻓﺘﻪ ﺑﺎﺷﯿﺪ؟</a:t>
            </a:r>
            <a:r>
              <a:rPr lang="fa-IR" b="1" dirty="0">
                <a:cs typeface="B Nazanin" panose="00000400000000000000" pitchFamily="2" charset="-78"/>
              </a:rPr>
              <a:t> </a:t>
            </a:r>
            <a:endParaRPr lang="en-US" dirty="0">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r>
              <a:rPr lang="fa-IR" b="1" dirty="0">
                <a:cs typeface="B Nazanin" panose="00000400000000000000" pitchFamily="2" charset="-78"/>
              </a:rPr>
              <a:t>وﻗﺘﯽ ﺑﻪ ﺑﯿﻤﺎران ﮐﻤﮏ ﻣﯽ ﮐﻨﯿﺪ ﺗﺎ ﻣﻮﻗﻌﯿﺖ ﺧﻮد را دﻗﯿﻖ ﺗﺮ ﺑﺮرﺳﯽ ﮐﻨﺪ، اﻏﻠﺐ ﻣﯽ ﺗﻮاﻧﻨﺪ ﺧﻄﺎﻫﺎ و اﺷﺘﺒﺎﻫﺎﺗﯽ  را در ﻣﻨﻄﻖ ﺧﻮد ﺑﺒﯿﻨﻨﺪ و ﻣﺘﻮﺟﻪ ﺷﻮﻧﺪ ﻣﻮﻗﻌﯿﺖ ﺑﻪ آن اﻧﺪازه ﻫﻢ ﮐﻪ ﻓﮑﺮ ﻣﯽ ﮐﻨﻨﺪ، ﺑﺪ ﻧﯿﺴﺖ .اﯾﻦ ﻣﻮﺿﻮع وﺿﻌﯿﺖ ﺧﻠﻘﯽ آﻧﻬﺎ را ﺑﻬﺘﺮ ﮐﺮده و ﺗﻤﺎﯾﻞ آﻧﻬﺎ را ﺑﺮاي  ﺧﻮدﮐﺸﯽ ﮐﺎﻫﺶ ﻣﯽ دﻫﺪ.</a:t>
            </a:r>
            <a:endParaRPr lang="en-US" b="1" dirty="0">
              <a:cs typeface="B Nazanin" panose="00000400000000000000" pitchFamily="2" charset="-78"/>
            </a:endParaRPr>
          </a:p>
          <a:p>
            <a:pPr marL="45720" indent="0">
              <a:buNone/>
            </a:pPr>
            <a:endParaRPr lang="en-US" dirty="0"/>
          </a:p>
        </p:txBody>
      </p:sp>
    </p:spTree>
    <p:extLst>
      <p:ext uri="{BB962C8B-B14F-4D97-AF65-F5344CB8AC3E}">
        <p14:creationId xmlns:p14="http://schemas.microsoft.com/office/powerpoint/2010/main" val="1461277696"/>
      </p:ext>
    </p:extLst>
  </p:cSld>
  <p:clrMapOvr>
    <a:masterClrMapping/>
  </p:clrMapOvr>
  <p:transition spd="slow">
    <p:wip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683568" y="731520"/>
            <a:ext cx="7920880" cy="5505792"/>
          </a:xfrm>
        </p:spPr>
        <p:txBody>
          <a:bodyPr>
            <a:normAutofit fontScale="92500"/>
          </a:bodyPr>
          <a:lstStyle/>
          <a:p>
            <a:pPr marL="45720" lvl="0" indent="0">
              <a:buNone/>
            </a:pPr>
            <a:r>
              <a:rPr lang="fa-IR" dirty="0">
                <a:cs typeface="B Nazanin" panose="00000400000000000000" pitchFamily="2" charset="-78"/>
              </a:rPr>
              <a:t> </a:t>
            </a:r>
            <a:r>
              <a:rPr lang="fa-IR" dirty="0" smtClean="0">
                <a:cs typeface="B Nazanin" panose="00000400000000000000" pitchFamily="2" charset="-78"/>
              </a:rPr>
              <a:t>3) در </a:t>
            </a:r>
            <a:r>
              <a:rPr lang="fa-IR" dirty="0">
                <a:cs typeface="B Nazanin" panose="00000400000000000000" pitchFamily="2" charset="-78"/>
              </a:rPr>
              <a:t>اﯾﻦ ﻣﺮﺣﻠﻪ ﺑﺎﯾﺪ روي دﻻﯾﻞِ ﻋﺪم اﻗﺪام ﺑﻪ ﺧﻮدﮐﺸﯽ ﮐﺎر ﮐﻨﯿﺪ .ﺑﺮاي ﺑﯿﻤﺎر ﺗﻮﺿﯿﺢ دﻫﯿﺪ  اﮐﺜﺮ اﻓﺮادي ﮐﻪ ﺑﻪﺧﻮدﮐﺸﯽ ﻓﮑﺮ ﻣﯽ ﮐﻨﻨﺪ ﻣﯽ ﺧﻮاﻫﻨﺪ از درد و رﻧﺞ  ﻓﺮار ﮐﻨﻨﺪ و ﻫﻤﯿﺸﻪ ﻫﻢ ﻧﻤﯽ ﺧﻮاﻫﻨﺪ ﺑﻤﯿﺮﻧﺪ .وﻗﺘﯽ اﺣﺴﺎس اﻓﺴﺮدﮔﯽ ﻣﯽ ﮐﻨﯿﺪ روي ﭼﯿﺰﻫﺎﯾﯽ در زﻧﺪﮔﯽ ﺗﺎن ﺗﻤﺮﮐﺰ میﮐﻨﯿﺪ ﮐﻪ ﻣﻨﻔﯽ اﺳﺖ .اﯾﻦ ﻧﻮع ﺗﻔﮑﺮ، ﺧﻮدﮐﺸﯽ را ﺑﻪ ﻋﻨﻮان ﺗﻨﻬﺎ راه ﺣﻞ ﻣﻤﮑﻦ ﺟﻠﻮه ﻣﯽ دﻫﺪ اﻣﺎ در ﻋﻮض، ﺳﻌﯽ ﮐﻨﯿﺪ ﺑﻪ ﺑﺮﺧﯽ از دﻻﯾﻠﯽ ﮐﻪ ﺑﺮاي زﻧﺪﮔﯽ ﮐﺮدن دارﯾﺪ ﻓﮑﺮ ﻣﯽ ﮐﻨﯿﺪ. ﺑﺮاي ﻣﺜﺎل ﺑﺴﯿﺎري از ﻣﺮدم ارﺗﺒﺎﻃﺎﺗﯽ ﺑﺎ اﺷﺨﺎص ﻣﻮرد ﻋﻼﻗﻪ دارﻧﺪ و ﯾﺎ اﻋﺘﻘﺎدات ﻣﺬﻫﺒﯽ، اﻫﺪاف ، روﯾﺎﻫﺎ ﯾﺎ ﻣﺴﺌﻮﻟﯿﺖ ﻫﺎﯾﯽ ﻧﺴﺒﺖ ﺑﻪ دﯾﮕﺮان دارﻧﺪ ﮐﻪ ﺑﻪ آﻧﻬﺎ دﻟﯿﻞ زﻧﺪه ﻣﺎﻧﺪن ﻣﯽ دﻫﺪ و ﻣﺎﻧﻊ از آن ﻣﯽ ﺷﻮد ﮐﻪ ﺑﺮاﺳﺎس اﻓﮑﺎر ﺧﻮدﮐﺸﯽ ﻋﻤﻞ ﮐﻨﻨﺪ. روﺷﻦ اﺳﺖ ﮐﻪ ﯾﮑﯽ از ﻣﻮاﻧﻊ اﺻﻠﯽ ﺧﻮدﮐﺸﯽ اﯾﻦ اﺳﺖ ﮐﻪ ﻓﺮد ﺑﻘﯿﻪ زﻧﺪﮔﯿﺶ را ازدﺳﺖ ﻣﯽ دﻫﺪ .اﮔﺮ ﻓﺮد ﻫﻤﭽﻨﺎن اﻣﯿﺪ داﺷﺘﻪ ﺑﺎﺷﺪ و ﻣﻌﺘﻘﺪ ﺑﺎﺷﺪ ﮐﻪ زﻧﺪﮔﯽ ارزش زﻧﺪﮔﯽ کردن را دارد، اﯾﻦ دﻟﯿﻞ ﺧﻮﺑﯽ ﺑﺮاي ﭘﯿﺸﮕﯿﺮي از اﻗﺪام ﺑﻪ ﺧﻮدﮐﺸﯽ اﺳﺖ وﻟﯽ ﺑﺮاي ﮐﺴﺎﻧﯽ ﮐﻪ ﮐﺎﻣﻼ ﻧﺎاﻣﯿﺪ ﻫﺴﺘﻨﺪ ﻻزم اﺳﺖ روي دﻻﯾﻠﯽ ﮐﻪ ﺧﯿﻠﯽ ﻣﺮﺑﻮط ﺑﻪ اﻣﯿﺪ ﺑﻪ آﯾﻨﺪه ﻧﯿﺴﺖ، ﺗﻤﺮﮐﺰ ﺷﻮد .اﯾﻦ دﻻﯾﻞ ﻣﯽ ﺗﻮاﻧﺪ ﺷﺎﻣﻞ  اﺛﺮ ﺧﻮدﮐﺸﯽ اﺣﺘﻤﺎﻟﯽ ﺑﯿﻤﺎر روي ﻫﻤﺴﺮ، ﻓﺮزﻧﺪان و ﺳﺎﯾﺮ اﻋﻀﺎي ﺧﺎﻧﻮاده، ﮔﻨﺎه ﺑﻮدن ﺧﻮدﮐﺸﯽ در ﻣﺬﻫﺐ، و ...ﺑﺎﺷﺪ .ﺑﺨﺎﻃﺮ داﺷﺘﻪ ﺑﺎﺷﯿﺪ ﺑﺴﯿﺎري از اﻓﺮاد اﺣﺴﺎﺳﺎت  دوﮔﺎﻧﻪ اي در ﻣﻮرد ﺧﻮدﮐﺸﯽ دارﻧﺪ و ﻓﻘﻂ در ﺟﺴﺘﺠﻮي ﺷﯿﻮه اي ﺑﺮاي ﺧﻼص ﺷﺪن از دردي ﻫﺴﺘﻨﺪ ﮐﻪ اﺣﺴﺎس ﻣﯽ ﮐﻨﻨﺪ دﯾﮕﺮ ﻗﺎدر ﺑﻪ ﺗﺤﻤﻞ آن ﻧﯿﺴﺘﻨﺪ. ﺑﻨﺎﺑﺮاﯾﻦ، ﺑﺎﯾﺪ ﺑﺎ ﭘﺮﺳﯿﺪن ﯾﮏ ﺳﺮي ﺳﻮال، ﻓﻬﺮﺳﺘﯽ از دﻻﯾﻞ ﻣﺮاﺟﻊ را ﺑﺮاي زﻧﺪه ﻣﺎﻧﺪن، ﮐﺸﻒ ﮐﻨﯿﺪ . ﺳﭙﺲ از ﺑﯿﻤﺎر ﺑﺨﻮاﻫﯿﺪ ﺗﻤﺎم دﻻﯾﻠﯽ را ﮐﻪ ﺑﺮاي زﻧﺪه ﻣﺎﻧﺪن دارد، ﺑﻨﻮﯾﺴﯿﺪ ﺗﺎ ﻫﺮ وﻗﺖ ﺧﻠﻘﺶ ﭘﺎﯾﯿﻦ آﻣﺪ آﻧﻬﺎ را ﺑﻪ ﺧﻮد ﯾﺎدآوري ﮐﻨﺪ . </a:t>
            </a:r>
            <a:endParaRPr lang="en-US" dirty="0">
              <a:cs typeface="B Nazanin" panose="00000400000000000000" pitchFamily="2" charset="-78"/>
            </a:endParaRPr>
          </a:p>
          <a:p>
            <a:pPr marL="45720" indent="0">
              <a:buNone/>
            </a:pPr>
            <a:endParaRPr lang="en-US" dirty="0"/>
          </a:p>
        </p:txBody>
      </p:sp>
    </p:spTree>
    <p:extLst>
      <p:ext uri="{BB962C8B-B14F-4D97-AF65-F5344CB8AC3E}">
        <p14:creationId xmlns:p14="http://schemas.microsoft.com/office/powerpoint/2010/main" val="4065900082"/>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544" y="908720"/>
            <a:ext cx="8136904" cy="2554545"/>
          </a:xfrm>
          <a:prstGeom prst="rect">
            <a:avLst/>
          </a:prstGeom>
        </p:spPr>
        <p:txBody>
          <a:bodyPr wrap="square">
            <a:spAutoFit/>
          </a:bodyPr>
          <a:lstStyle/>
          <a:p>
            <a:pPr algn="justLow" rtl="1"/>
            <a:r>
              <a:rPr lang="fa-IR" sz="3200" b="1" dirty="0">
                <a:cs typeface="B Nazanin" panose="00000400000000000000" pitchFamily="2" charset="-78"/>
              </a:rPr>
              <a:t>اﻟﺒﺘﻪ ﺑﺪﯾﻬﯽ اﺳﺖ  ﮐﺎر روي ﺧﻮدﮐﺸﯽ ﯾﮑﯽ از اﺿﻄﺮاب ﺑﺮاﻧﮕﯿﺰ ﺗﺮﯾﻦ و ﭼﺎﻟﺶ آورﺗﺮﯾﻦ ﺣﻮزه ﻫﺎي ﮐﺎري ﺑﺮاي اﻏﻠﺐ ﻣﺘﺨﺼﺼﺎن اﺳﺖ وﻟﯽ ﮐﺎرﺷﻨﺎﺳﺎن ﺳﻼﻣﺖ روان ﺑﺎﯾﺪ داﻧﺶ، ﻣﻬﺎرت و ﺷﺎﯾﺴﺘﮕﯽ ﻫﺎي ﺿﺮوري ﺑﺮاي ﺷﻨﺎﺳﺎﯾﯽ، ارزﯾﺎﺑﯽ و ﻣﺪﯾﺮﯾﺖ آن را داﺷﺘﻪ ﺑﺎﺷﻨﺪ. </a:t>
            </a:r>
          </a:p>
        </p:txBody>
      </p:sp>
    </p:spTree>
    <p:extLst>
      <p:ext uri="{BB962C8B-B14F-4D97-AF65-F5344CB8AC3E}">
        <p14:creationId xmlns:p14="http://schemas.microsoft.com/office/powerpoint/2010/main" val="378313830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67544" y="980728"/>
            <a:ext cx="8064896" cy="5472608"/>
          </a:xfrm>
        </p:spPr>
        <p:txBody>
          <a:bodyPr>
            <a:normAutofit/>
          </a:bodyPr>
          <a:lstStyle/>
          <a:p>
            <a:pPr marL="45720" lvl="0" indent="0">
              <a:buNone/>
            </a:pPr>
            <a:r>
              <a:rPr lang="fa-IR" dirty="0" smtClean="0">
                <a:cs typeface="B Nazanin" panose="00000400000000000000" pitchFamily="2" charset="-78"/>
              </a:rPr>
              <a:t>4)در </a:t>
            </a:r>
            <a:r>
              <a:rPr lang="fa-IR" dirty="0">
                <a:cs typeface="B Nazanin" panose="00000400000000000000" pitchFamily="2" charset="-78"/>
              </a:rPr>
              <a:t>اﯾﻦ ﻣﺮﺣﻠﻪ ﻣﺰاﯾﺎ و ﻣﻌﺎﯾﺐ اداﻣﻪ زﻧﺪﮔﯽ و ﺧﻮدﮐﺸﯽ را ﺑﻪ ﺻﻮرت ﺟﺪاﮔﺎﻧﻪ ﻓﻬﺮﺳﺖ ﮐﻨﯿﺪ .اﯾﻦ ﮐﺎر روش ﺧﻮﺑﯽ ﺑﺮاي  ادﻏﺎم و ﺧﻼﺻﻪ ﮐﺮدن ﻣﺒﺎﺣﺚ ﺑﺎﻻﺳﺖ .ﻓﺎﯾﺪه آن اﯾﻦ اﺳﺖ ﮐﻪ ﻫﺮ زﻣﺎن ﮐﻪ ﺑﯿﻤﺎر دوﺑﺎره ﺑﻪ ﺧﻮدﮐﺸﯽ  ﺑﻪ ﻋﻨﻮان ﯾﮏ ﮔﺰﯾﻨﻪ ﻓﮑﺮ ﮐﺮد ﻣﯽ ﺗﻮاﻧﺪ ﺑﻪ اﯾﻦ ﻓﻬﺮﺳﺖ ﻧﮕﺎه ﮐﻨﺪ و ﺑﺮاﺳﺎس آن ﺗﺼﻤﯿﻢ ﺑﮕﯿﺮد . </a:t>
            </a:r>
            <a:endParaRPr lang="en-US" dirty="0">
              <a:cs typeface="B Nazanin" panose="00000400000000000000" pitchFamily="2" charset="-78"/>
            </a:endParaRPr>
          </a:p>
          <a:p>
            <a:pPr marL="45720" indent="0">
              <a:buNone/>
            </a:pPr>
            <a:endParaRPr lang="en-US" dirty="0">
              <a:cs typeface="B Nazanin" panose="00000400000000000000" pitchFamily="2" charset="-78"/>
            </a:endParaRPr>
          </a:p>
          <a:p>
            <a:pPr marL="45720" indent="0">
              <a:buNone/>
            </a:pPr>
            <a:r>
              <a:rPr lang="fa-IR" dirty="0">
                <a:cs typeface="B Nazanin" panose="00000400000000000000" pitchFamily="2" charset="-78"/>
              </a:rPr>
              <a:t>اﻟﺒﺘﻪ ﻣﺮاﻗﺐ ﺑﺎﺷﯿﺪ ﺗﺎ در اوﻟﯿﻦ ﺟﻠﺴﺎت ﺳﻌﯽ ﻧﮑﻨﯿﺪ ﺑﯿﻤﺎري را ﮐﻪ ﻧﻮﻣﯿﺪ اﺳﺖ، ﻣﺘﻘﺎﻋﺪ ﮐﻨﯿﺪ ﮐﻪ ﻫﻤﻪ ﻣﺸﮑﻼت ﺑﺮﻃﺮف ﻣﯽ ﺷﻮد، راه ﻫﺎي دﯾﮕﺮي وﺟﻮد دارد ﮐﻪ ﻗﻄﻌﺎ ﻣﻮﺛﺮ ﺧﻮاﻫﺪ ﺑﻮد و ﯾﺎ ﺧﻮدﮐﺸﯽ اﺻﻼ ﺑﻪ ﻋﻨﻮان ﯾﮏ راه ﺣﻞ ﻗﺎﺑﻞ ﭘﺬﯾﺮش ﻧﯿﺴﺖ . ﺑﻠﮑﻪ ﺳﻌﯽ ﮐﻨﯿﺪ در اﯾﻦ ﺑﺎور ﻣﺮاﺟﻊ ﮐﻪ ﺧﻮدﮐﺸﯽ ﺑﻬﺘﺮﯾﻦ راه ﺣﻞ اﺳﺖ، ﺷﮏ و ﺗﺮدﯾﺪ اﯾﺠﺎد ﮐﻨﯿﺪ، راه ﻫﺎي دﯾﮕﺮ را ﺷﻨﺎﺳﺎﯾﯽ ﮐﻨﯿﺪ و از ﺑﯿﻤﺎر ﺑﺨﻮاﻫﯿﺪ ﺗﺎ ﻓﻌﻼ ﺗﻌﻬﺪ ﺑﺪﻫﺪ ﮐﻪ ﺑﻪ ﺧﻮدﮐﺸﯽ اﻗﺪام ﻧﮑﻨﺪ ﺗﺎ ﺑﺎ ﻫﻢ ﺑﺘﻮاﻧﻨﺪ ﺳﺎﯾﺮ ﺣﻖ اﻧﺘﺨﺎب ﻫﺎ و ﮔﺰﯾﻨﻪ ﻫﺎ را ﺑﺮرﺳﯽ ﮐﻨﻨﺪ . ﺑﻨﺎﺑﺮاﯾﻦ، ﻣﻬﻢ اﺳﺖ ﮐﻪ ﺷﮏ و ﺗﺮدﯾﺪ ﺑﯿﻤﺎر را در ﻣﻮرد وﺟﻮد راه ﺣﻞ ﻫﺎي دﯾﮕﺮ  ﺑﭙﺬﯾﺮﯾﺪ و وي را ﺑﻪ ﺷﮑﻞ ﻏﯿﺮواﻗﻊ ﺑﯿﻨﺎ ﻧﻪ اي ﺗﺸﻮﯾﻖ ﺑﻪ ﺧﻮش ﺑﯿﻨﯽ ﮐﻪ ﻣﻤﮑﻦ اﺳﺖ ﻣﻨﺘﻬﯽ ﺑﻪ ﻧﻮﻣﯿﺪي ﻧﺎﮔﻬﺎﻧﯽ ﺷﻮد، ﻧﮑﻨﯿﺪ.  </a:t>
            </a:r>
            <a:endParaRPr lang="en-US" dirty="0">
              <a:cs typeface="B Nazanin" panose="00000400000000000000" pitchFamily="2" charset="-78"/>
            </a:endParaRPr>
          </a:p>
          <a:p>
            <a:endParaRPr lang="en-US" dirty="0">
              <a:cs typeface="B Nazanin" panose="00000400000000000000" pitchFamily="2" charset="-78"/>
            </a:endParaRPr>
          </a:p>
        </p:txBody>
      </p:sp>
    </p:spTree>
    <p:extLst>
      <p:ext uri="{BB962C8B-B14F-4D97-AF65-F5344CB8AC3E}">
        <p14:creationId xmlns:p14="http://schemas.microsoft.com/office/powerpoint/2010/main" val="1649873324"/>
      </p:ext>
    </p:extLst>
  </p:cSld>
  <p:clrMapOvr>
    <a:masterClrMapping/>
  </p:clrMapOvr>
  <p:transition spd="slow">
    <p:wip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539552" y="476672"/>
            <a:ext cx="8064896" cy="5688632"/>
          </a:xfrm>
        </p:spPr>
        <p:txBody>
          <a:bodyPr>
            <a:normAutofit/>
          </a:bodyPr>
          <a:lstStyle/>
          <a:p>
            <a:pPr marL="45720" indent="0">
              <a:buNone/>
            </a:pPr>
            <a:r>
              <a:rPr lang="fa-IR" b="1" dirty="0">
                <a:cs typeface="B Titr" panose="00000700000000000000" pitchFamily="2" charset="-78"/>
              </a:rPr>
              <a:t>ﮔﺎم دوم - ﺣﻞ ﻣﺴﺎﻟﻪ </a:t>
            </a:r>
            <a:endParaRPr lang="fa-IR" b="1" dirty="0" smtClean="0">
              <a:cs typeface="B Titr" panose="00000700000000000000" pitchFamily="2" charset="-78"/>
            </a:endParaRPr>
          </a:p>
          <a:p>
            <a:pPr marL="45720" indent="0">
              <a:buNone/>
            </a:pPr>
            <a:endParaRPr lang="en-US" dirty="0">
              <a:cs typeface="B Titr" panose="00000700000000000000" pitchFamily="2" charset="-78"/>
            </a:endParaRPr>
          </a:p>
          <a:p>
            <a:pPr marL="45720" indent="0">
              <a:buNone/>
            </a:pPr>
            <a:r>
              <a:rPr lang="fa-IR" dirty="0" smtClean="0">
                <a:cs typeface="B Nazanin" panose="00000400000000000000" pitchFamily="2" charset="-78"/>
              </a:rPr>
              <a:t>وﻗﺘﯽ </a:t>
            </a:r>
            <a:r>
              <a:rPr lang="fa-IR" dirty="0">
                <a:cs typeface="B Nazanin" panose="00000400000000000000" pitchFamily="2" charset="-78"/>
              </a:rPr>
              <a:t>ﺑﺮاي ﺑﯿﻤﺎر روﺷﻦ ﻣﯽ ﺷﻮد ﮐﻪ ﺧﻮدﮐﺸﯽ راه ﺣﻞ ﺧﻮﺑﯽ ﻧﯿﺴﺖ و دﻻﯾﻞ ﻣﻬﻤﯽ ﺑﺮاي اداﻣﻪ زﻧﺪﮔﯽ و ﻋﺪم ارﺗﮑﺎب ﺧﻮدﮐﺸﯽ وﺟﻮد دارد ﺑﺎز ﻫﻢ ﻣﻤﮑﻦ اﺳﺖ ﻫﯿﭻ ﮔﺰﯾﻨﻪ دﯾﮕﺮي ﻏﯿﺮ از ﺧﻮدﮐﺸﯽ ﺑﻪ ذﻫﻨﺶ ﻧﺮﺳﺪ .درﻣﺎﻧﮕﺮ ﺑﺎﯾﺪ ﺑﻪ ﺑﯿﻤﺎر ﮐﻤﮏ ﮐﻨﺪ ﺗﺎ راه ﺣﻞ ﻫﺎ و ﮔﺰﯾﻨﻪ ﻫﺎي اﺣﺘﻤﺎﻟﯽ دﯾﮕﺮ را ﺷﻨﺎﺳﺎﯾﯽ ﮐﻨﺪ .اﮔﺮ ﺑﺨﻮاﻫﯿﺪ اﯾﻦ ﮔﺰﯾﻨﻪ ﻫﺎ را ﻓﻘﻂ از ﺧﻮد ﻣﺮاﺟﻊ ﺑﯿﺮون ﺑﮑﺸﯿﺪ ﻣﻤﮑﻦ اﺳﺖ اﯾﻦ ﮔﺰﯾﻨﻪ ﻫﺎ ﺧﯿﻠﯽ ﻣﺤﺪود ﺷﻮد وﻟﯽ اﮔﺮ از ﯾﮏ روﯾﮑﺮد ﺑﺎرش ﻓﮑﺮي اﺳﺘﻔﺎده ﮐﻨﯿﺪ و ﺑﯿﻤﺎر را ﺗﺸﻮﯾﻖ  ﮐﻨﯿﺪ ، ﺗﺎ ﻫﺮ راه ﺣﻠﯽ را ﮐﻪ ﺑﻪ ذﻫﻨﺶ ﻣﯽ رﺳﺪ ﺣﺘﯽ آﻧﻬﺎﯾﯽ را ﮐﻪ درﻧﮕﺎه اول ﺑﯿﻬﻮده و ﺑﯽ ﻓﺎﯾﺪه ﺑﻪ ﻧﻈﺮ ﻣﯽ رﺳﻨﺪ درﻧﻈﺮ ﺑﮕﯿﺮد و ﺧﻮدﺗﺎن ﻧﯿﺰ اﺣﺘﻤﺎﻻت دﯾﮕﺮي را ﺑﻪ آن اﺿﺎﻓﻪ ﮐﻨﯿﺪ، ﻓﻬﺮﺳﺖ ﻃﻮﻻﻧﯽ ﺗﺮي از ﮔﺰﯾﻨﻪ ﻫﺎي اﺣﺘﻤﺎﻟﯽ درﺳﺖ ﻣﯽ ﺷﻮد ﮐﻪ ﺳﭙﺲ از ﻣﯿﺎن آﻧﻬﺎ ﻣﯽ ﺷﻮد ﺑﻬﺘﺮﯾﻦ ﻣﻮرد را اﻧﺘﺨﺎب ﮐﺮد .ﮔﺎﻫﯽ ﻣﻤﮑﻦ اﺳﺖ ﻣﻮاردي  ﮐﻪ ﻣﺮاﺟﻊ در اﺑﺘﺪا ﺑﯽ ﻓﺎﯾﺪه ﻣﯽ داﻧﺴﺖ ﻣﻮﺛﺮ واﻗﻊ ﺷﻮﻧﺪ .ﺑﻌﺪ از آن ﯾﮏ ﻃﺮح ﻋﻤﻠﯽ رﯾﺨﺘﻪ ﻣﯽ ﺷﻮد ﮐﻪ در آن ﺑﺎ ﺟﺰﺋﯿﺎت ﻣﺸﺨﺺ ﻣﯽ ﺷﻮد ﮐﻪ ﺑﯿﻤﺎر ، راه ﺣﻞ اﻧﺘﺨﺎﺑﯽ را ﮐﯽ، ﭼﮕﻮنه ﻮ ﺑﺎ ﮐﻤﮏ ﭼﻪ ﮐﺴﺎﻧﯽ اﺟﺮا ﺧﻮاﻫﺪ ﮐﺮد. ﺑﺮاي آﻣﻮزش ﻣﻬﺎرت ﺣﻞ ﻣﺴﺎﻟﻪ ﻣﯽ ﺗﻮاﻧﯿﺪ از </a:t>
            </a:r>
            <a:r>
              <a:rPr lang="fa-IR" b="1" u="sng" dirty="0">
                <a:cs typeface="B Nazanin" panose="00000400000000000000" pitchFamily="2" charset="-78"/>
              </a:rPr>
              <a:t>راﻫﻨﻤﺎي  مداخلات ﻣﺨﺘﺼﺮ در اﻓﺴﺮدﮔﯽ اﺳﺘﻔﺎده ﮐﻨﯿﺪ</a:t>
            </a:r>
            <a:r>
              <a:rPr lang="fa-IR" dirty="0">
                <a:cs typeface="B Nazanin" panose="00000400000000000000" pitchFamily="2" charset="-78"/>
              </a:rPr>
              <a:t>.</a:t>
            </a:r>
            <a:r>
              <a:rPr lang="fa-IR" b="1" dirty="0">
                <a:cs typeface="B Nazanin" panose="00000400000000000000" pitchFamily="2" charset="-78"/>
              </a:rPr>
              <a:t> </a:t>
            </a:r>
            <a:endParaRPr lang="en-US" dirty="0">
              <a:cs typeface="B Nazanin" panose="00000400000000000000" pitchFamily="2" charset="-78"/>
            </a:endParaRPr>
          </a:p>
        </p:txBody>
      </p:sp>
    </p:spTree>
    <p:extLst>
      <p:ext uri="{BB962C8B-B14F-4D97-AF65-F5344CB8AC3E}">
        <p14:creationId xmlns:p14="http://schemas.microsoft.com/office/powerpoint/2010/main" val="2821455828"/>
      </p:ext>
    </p:extLst>
  </p:cSld>
  <p:clrMapOvr>
    <a:masterClrMapping/>
  </p:clrMapOvr>
  <p:transition spd="slow">
    <p:push dir="u"/>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Sequential Access Storage 3"/>
          <p:cNvSpPr/>
          <p:nvPr/>
        </p:nvSpPr>
        <p:spPr>
          <a:xfrm>
            <a:off x="467544" y="548680"/>
            <a:ext cx="8136904" cy="5832648"/>
          </a:xfrm>
          <a:prstGeom prst="flowChartMagneticTap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2000" b="1" dirty="0">
                <a:cs typeface="B Nazanin" panose="00000400000000000000" pitchFamily="2" charset="-78"/>
              </a:rPr>
              <a:t>در ﺑﯿﻤﺎراﻧﯽ ﮐﻪ اﻧﮕﯿﺰه ﺧﻮدﮐﺸﯽ ﺧﺸﻢ ﺷﺪﯾﺪ ﻧﺴﺒﺖ ﺑﻪ دﯾﮕﺮان و ﺗﻨﺒﯿﻪ ﮐﺮدن آﻧﻬﺎﺳﺖ ، ﺑﺎﯾﺪ روﺷﻦ ﺷﻮد ﮐﻪ آﯾﺎ ﺧﻮدﮐﺸﯽ ، اﺣﺘﻤﺎﻻ ﺑﻬﺘﺮﯾﻦ ﺣﻖ اﻧﺘﺨﺎب ﺑﺮاي اﯾﻦ ﮐﺎر ﻫﺴﺖ و آﯾﺎ ﺑﯿﻤﺎر  واﻗﻌﺎ ﺑﻪ اﻫﺪاف ﺧﻮد ﻣﯽ رﺳﺪ ﯾﺎ ﺧﯿﺮ. ﺑﺮاي اﯾﻦ  ﻣﻨﻈﻮر ﻣﯽ ﺗﻮان اﻧﺘﻈﺎرات ﺑﯿﻤﺎر را در ﻣﻮرد ﭘﯿﺎﻣﺪﻫﺎي ﺧﻮدﮐﺸﯽ ﺑﺮرﺳﯽ ﮐﺮد و  روي ﺷﯿﻮه ﻫﺎي دﯾﮕﺮ رﺳﯿﺪن ﺑﻪ آن ﮐﺎر ﮐﺮد . ﻫﻤﭽﻨﯿﻦ ﻣﯽ ﺗﻮان ﺗﺎﮐﯿﺪ ﮐﺮد ﮐﻪ آﯾﺎ ﻧﺘﺎﯾﺞ ﻣﻮردﻧﻈﺮ آﻧﻘﺪر ارزش دارد ﮐﻪ او روي زﻧﺪﮔﯿﺶ ﺧﻄﺮ ﮐﻨﺪ. در ﺑﺮرﺳﯽ ﮔﺰﯾﻨﻪ ﻫﺎي دﯾﮕﺮ ﺑﺮاي ﺑﺮون رﯾﺰي ﺧﺸﻢ در اﺑﺘﺪا  ﻣﯽ ﺗﻮان روي ﻫﻤﻪ ﮔﺰﯾﻨﻪ ﻫﺎي ﻣﻮﺟﻮد ﺣﺘﯽ ﻧﺎدرﺳﺖ ، ﺣﺴﺎب ﺑﺎز ﮐﺮد ﻣﺜﻞ دﻋﻮا ﮐﺮدن و ﻗﺸﻘﺮق ﺑﻪ راه اﻧﺪاﺧﺘﻦ و  ...اﮔﺮﭼﻪ آﻧﻬﺎ روش ﻫﺎي ﻣﻨﺎﺳﺒﯽ ﻧﯿﺴﺘﻨﺪ وﻟﯽ ﺑﻬﺘﺮ از ﺧﻮدﮐﺸﯽ ﻫﺴﺘﻨﺪ. </a:t>
            </a:r>
            <a:r>
              <a:rPr lang="fa-IR" b="1" dirty="0"/>
              <a:t> </a:t>
            </a:r>
            <a:endParaRPr lang="en-US" dirty="0"/>
          </a:p>
        </p:txBody>
      </p:sp>
    </p:spTree>
    <p:extLst>
      <p:ext uri="{BB962C8B-B14F-4D97-AF65-F5344CB8AC3E}">
        <p14:creationId xmlns:p14="http://schemas.microsoft.com/office/powerpoint/2010/main" val="351053027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755576" y="1196752"/>
            <a:ext cx="7704856" cy="5112568"/>
          </a:xfrm>
        </p:spPr>
        <p:txBody>
          <a:bodyPr>
            <a:normAutofit/>
          </a:bodyPr>
          <a:lstStyle/>
          <a:p>
            <a:pPr marL="45720" indent="0">
              <a:buNone/>
            </a:pPr>
            <a:r>
              <a:rPr lang="fa-IR" dirty="0" smtClean="0">
                <a:cs typeface="B Nazanin" panose="00000400000000000000" pitchFamily="2" charset="-78"/>
              </a:rPr>
              <a:t>ﺣﺎﻻ </a:t>
            </a:r>
            <a:r>
              <a:rPr lang="fa-IR" dirty="0">
                <a:cs typeface="B Nazanin" panose="00000400000000000000" pitchFamily="2" charset="-78"/>
              </a:rPr>
              <a:t>ﺑﺎ داﺷﺘﻦ ﻓﻬﺮﺳﺖ ﻣﺰاﯾﺎ و ﻣﻌﺎﯾﺐ ﺧﻮدﮐﺸﯽ و ﻧﯿﺰ ﯾﮏ ﻃﺮح ﻋﻤﻠﯽ ﺑﺮاي اﺟﺮاي راه ﺣﻞ اﻧﺘﺨﺎﺑﯽ،  ﻣﯽ ﺗﻮاﻧﯿﺪ ﺑﺎ ﻫﻤﮑﺎري ﻣﺮاﺟﻊ، روي ﺣﻞ ﻣﺸﮑﻠﯽ ﮐﻪ ﻣﻮﺟﺐ اﻓﮑﺎر ﺧﻮدﮐﺸﯽ ﺷﺪه اﺳﺖ، ﮐﺎر ﮐﻨﯿﺪ .ﻧﮑﺘﻪ ﻣﻬﻤﯽ ﮐﻪ ﺑﺎﯾﺪ ﺑﻪ آن ﺗﻮﺟﻪ داﺷﺘﻪ ﺑﺎﺷﯿﺪ اﯾﻦ اﺳﺖ ﮐﻪ ﺑﯿﻤﺎر ﺑﺎﯾﺪ ﺗﻌﻬﺪ ﺷﻔﺎﻫﯽ ﯾﺎ ﮐﺘﺒﯽ ﺑﺪﻫﺪ ﮐﻪ در ﻣﺪت زﻣﺎﻧﯽ ﮐﻪ دارﻧﺪ روي ﺣﻞ ﻣﺸﮑﻼت ﺑﺎ ﻫﻢ ﮐﺎر ﻣﯽ ﮐﻨﻨﺪ،  اﻗﺪام ﺑﻪ ﺧﻮدﮐﺸﯽ ﻧﻤﯽ ﮐﻨﺪ .اﯾﻦ ﺗﻮاﻓﻖ ﻫﻤﭽﻨﯿﻦ ﺑﺎﯾﺪ ﺷﺎﻣﻞ ﺗﻮاﻓﻖ ﺑﺮاي ﺗﻤﺎس ﺑﺎ درﻣﺎﻧﮕﺮ و ﺻﺤﺒﺖ ﺑﺎ او (ﻧﻪ ﻓﻘﻂ ﭘﯿﺎم دان ﺑﻪ او) ﻗﺒﻞ از ﻫﺮ ﮐﺎري ﺑﺮاي ﺻﺪﻣﻪ زدن ﺑﻪ ﺧﻮد ﻣﯽ ﺑﺎﺷﺪ .اﮔﺮﭼﻪ ﻫﯿﭻ ﺗﻀﻤﯿﻨﯽ ﺑﺮاي ﻋﻤﻞ ﮐﺮدن ﺑﻪ اﯾﻦ ﺗﻮاﻓﻖ وﺟﻮد ﻧﺪارد وﻟﯽ وﻗﺘﯽ اﯾﻦ ﮐﺎر در ﺑﺴﺘﺮ ارﺗﺒﺎط ﺧﻮب ﺑﺎ درﻣﺎﻧﮕﺮ و ﻧﯿﺰ ﺑﺎ ﯾﮏ روﯾﮑﺮد ﻫﻤﮑﺎراﻧﻪ اﻧﺠﺎم ﻣﯽ ﺷﻮد، اﺣﺘﻤﺎل ﻋﻤﻞ ﮐﺮدن ﺑﺮاﺳﺎس آن ﺑﯿﺸﺘﺮ ﻣﯽ ﺷﻮد .اﻟﺒﺘﻪ وﻗﺘﯽ ﻣﺮاﺟﻊ ﺗﻮاﻓﻖ ﮐﺮد ﺑﺮاي ﯾﮏ دوره زﻣﺎﻧﯽ ﺧﺎص اﻗﺪام ﺑﻪ  ﺧﻮدﮐﺸﯽ ﻧﮑﻨﺪ ﺑﺎﯾﺪ اﯾﻦ ﻣﻮﺿﻮع را ﺑﺎ ﭘﯽ ﮔﯿﺮي ﻫﺎي ﺗﻠﻔﻨﯽ ﭘﺎﯾﺶ ﮐﻨﯿﺪ</a:t>
            </a:r>
            <a:r>
              <a:rPr lang="fa-IR" b="1" dirty="0">
                <a:cs typeface="B Nazanin" panose="00000400000000000000" pitchFamily="2" charset="-78"/>
              </a:rPr>
              <a:t> .     </a:t>
            </a:r>
            <a:endParaRPr lang="en-US" dirty="0">
              <a:cs typeface="B Nazanin" panose="00000400000000000000" pitchFamily="2" charset="-78"/>
            </a:endParaRPr>
          </a:p>
          <a:p>
            <a:pPr marL="45720" indent="0">
              <a:buNone/>
            </a:pPr>
            <a:r>
              <a:rPr lang="fa-IR" b="1" dirty="0">
                <a:cs typeface="B Nazanin" panose="00000400000000000000" pitchFamily="2" charset="-78"/>
              </a:rPr>
              <a:t>  </a:t>
            </a:r>
            <a:endParaRPr lang="en-US" dirty="0">
              <a:cs typeface="B Nazanin" panose="00000400000000000000" pitchFamily="2" charset="-78"/>
            </a:endParaRPr>
          </a:p>
        </p:txBody>
      </p:sp>
    </p:spTree>
    <p:extLst>
      <p:ext uri="{BB962C8B-B14F-4D97-AF65-F5344CB8AC3E}">
        <p14:creationId xmlns:p14="http://schemas.microsoft.com/office/powerpoint/2010/main" val="412254685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95536" y="692696"/>
            <a:ext cx="8352928" cy="5793824"/>
          </a:xfrm>
        </p:spPr>
        <p:txBody>
          <a:bodyPr>
            <a:normAutofit fontScale="92500"/>
          </a:bodyPr>
          <a:lstStyle/>
          <a:p>
            <a:pPr lvl="0" algn="ctr">
              <a:buFont typeface="Wingdings" panose="05000000000000000000" pitchFamily="2" charset="2"/>
              <a:buChar char="q"/>
            </a:pPr>
            <a:r>
              <a:rPr lang="fa-IR" sz="4000" b="1" dirty="0">
                <a:cs typeface="B Titr" panose="00000700000000000000" pitchFamily="2" charset="-78"/>
              </a:rPr>
              <a:t>ﺧﺎﺗﻤﻪ ﺟﻠﺴﻪ </a:t>
            </a:r>
            <a:endParaRPr lang="fa-IR" sz="4000" b="1" dirty="0" smtClean="0">
              <a:cs typeface="B Titr" panose="00000700000000000000" pitchFamily="2" charset="-78"/>
            </a:endParaRPr>
          </a:p>
          <a:p>
            <a:pPr lvl="0" algn="ctr">
              <a:buFont typeface="Wingdings" panose="05000000000000000000" pitchFamily="2" charset="2"/>
              <a:buChar char="q"/>
            </a:pPr>
            <a:endParaRPr lang="en-US" sz="4000" dirty="0">
              <a:cs typeface="B Titr" panose="00000700000000000000" pitchFamily="2" charset="-78"/>
            </a:endParaRPr>
          </a:p>
          <a:p>
            <a:pPr marL="45720" indent="0">
              <a:buNone/>
            </a:pPr>
            <a:r>
              <a:rPr lang="fa-IR" dirty="0">
                <a:cs typeface="B Nazanin" panose="00000400000000000000" pitchFamily="2" charset="-78"/>
              </a:rPr>
              <a:t>در ﺧﺎﺗﻤﻪ ﺟﻠﺴﻪ، ﺗﻮﺿﯿﺢ دﻫﯿﺪ ﮐﻪ ﻣﻤﮑﻦ اﺳﺖ اﻓﮑﺎر و ﺗﻤﺎﯾﻼت ﺧﻮدﮐﺸﯽ دوﺑﺎره ﺑﺎ ﺑﺮوز ﯾﮏ ﻣﺸﮑﻞ و ﯾﺎ ﭘﺎﯾﯿﻦ آﻣﺪن ﺧﻠﻖ ﺗﺎن ﺑﺘﺪرﯾﺞ دوﺑﺎره ﺑﺮﮔﺮدد .در ﭼﻨﯿﻦ ﻣﻮاﻗﻌﯽ ﺑﺎﯾﺪ ﻣﺮاﻗﺐ ﺑﺎﺷﯿﺪ و ﮐﺎرﻫﺎﯾﯽ را اﻧﺠﺎم دﻫﯿﺪ ﺗﺎ از ﻋﻮد ﮐﺎﻣﻞ اﻓﮑﺎر و ﺗﻤﺎﯾﻼت ﺧﻮدﮐﺸﯽ ﭘﯿﺸﮕﯿﺮي ﮐﻨﯿﺪ .ﺑﺮاي اﯾﻦ ﻣﻨﻈﻮر ﮐﺎرﻫﺎي زﯾﺮ را اﻧﺠﺎم دﻫﯿﺪ:</a:t>
            </a:r>
            <a:endParaRPr lang="en-US" dirty="0">
              <a:cs typeface="B Nazanin" panose="00000400000000000000" pitchFamily="2" charset="-78"/>
            </a:endParaRPr>
          </a:p>
          <a:p>
            <a:pPr marL="45720" lvl="0" indent="0">
              <a:buNone/>
            </a:pPr>
            <a:r>
              <a:rPr lang="fa-IR" dirty="0" smtClean="0">
                <a:cs typeface="B Nazanin" panose="00000400000000000000" pitchFamily="2" charset="-78"/>
              </a:rPr>
              <a:t>1) ﻋﻮاﻣﻞ </a:t>
            </a:r>
            <a:r>
              <a:rPr lang="fa-IR" dirty="0">
                <a:cs typeface="B Nazanin" panose="00000400000000000000" pitchFamily="2" charset="-78"/>
              </a:rPr>
              <a:t>ﺑﺮاﻧﮕﯿﺰان ﻣﻮﻗﻌﯿﺖ ﻫﺎي ﭘﺮﺧﻄﺮ را ﺷﻨﺎﺳﺎﯾﯽ ﮐﻨﯿﺪ- ﻋﻮاﻣﻠﯽ را ﮐﻪ اﺣﺴﺎس ﻧﻮﻣﯿﺪي و اﻓﮑﺎر ﺧﻮدﮐﺸﯽ را اﻓﺰاﯾﺶ  ﻣﯽ دﻫﺪ، ﺷﻨﺎﺳﺎﯾﯽ ﮐﻨﯿﺪ. ﺑﺮاي ﻣﺜﺎل ﭘﺎﯾﯿﻦ آﻣﺪن ﺧﻠﻖ و ﯾﺎ ﻣﺸﺎﺟﺮه ﺑﺎ اﻋﻀﺎي ﺧﺎﻧﻮاده و ﯾﺎ ازدﺳﺖ دان ﯾﮏ ارﺗﺒﺎط ﻣﻬﻢ ﻣﻤﮑﻦ اﺳﺖ ﻣﻮﺟﺐ ﺑﺮوز دوﺑﺎره اﻓﮑﺎر ﺧﻮدﮐﺸﯽ ﺷﻮد. </a:t>
            </a:r>
            <a:endParaRPr lang="en-US" dirty="0">
              <a:cs typeface="B Nazanin" panose="00000400000000000000" pitchFamily="2" charset="-78"/>
            </a:endParaRPr>
          </a:p>
          <a:p>
            <a:pPr marL="45720" lvl="0" indent="0">
              <a:buNone/>
            </a:pPr>
            <a:r>
              <a:rPr lang="fa-IR" dirty="0" smtClean="0">
                <a:cs typeface="B Nazanin" panose="00000400000000000000" pitchFamily="2" charset="-78"/>
              </a:rPr>
              <a:t>2) ﺣﻤﺎﯾﺖ </a:t>
            </a:r>
            <a:r>
              <a:rPr lang="fa-IR" dirty="0">
                <a:cs typeface="B Nazanin" panose="00000400000000000000" pitchFamily="2" charset="-78"/>
              </a:rPr>
              <a:t>ﺗﺨﺼﺼﯽ ﺑﮕﯿﺮﯾﺪ .ﺑﺮاي ﻣﻘﺎﺑﻠﻪ ﺑﺎ ﻋﻮاﻣﻞ و ﻣﻮﻗﻌﯿﺖ ﻫﺎي ﺑﺮاﻧﮕﯿﺰان ﺑﻪ ﻣﺘﺨﺼﺺ ﻣﺮاﺟﻌﻪ ﮐﻨﯿﺪ ﺗﺎ ﺑﻪ ﺷﻤﺎ ﮐﻤﮏ ﮐﻨﺪ ﺗﺎ ﺑﺎ اﯾﻦ ﻋﻮاﻣﻞ ﺑﻪ ﺷﮑﻞ ﻣﻮﺛﺮي ﻣﻘﺎﺑﻠﻪ ﮐﻨﯿﺪ. </a:t>
            </a:r>
            <a:endParaRPr lang="en-US" dirty="0">
              <a:cs typeface="B Nazanin" panose="00000400000000000000" pitchFamily="2" charset="-78"/>
            </a:endParaRPr>
          </a:p>
          <a:p>
            <a:pPr marL="45720" lvl="0" indent="0">
              <a:buNone/>
            </a:pPr>
            <a:r>
              <a:rPr lang="fa-IR" dirty="0" smtClean="0">
                <a:cs typeface="B Nazanin" panose="00000400000000000000" pitchFamily="2" charset="-78"/>
              </a:rPr>
              <a:t>3) داروﻫﺎﯾﺘﺎن </a:t>
            </a:r>
            <a:r>
              <a:rPr lang="fa-IR" dirty="0">
                <a:cs typeface="B Nazanin" panose="00000400000000000000" pitchFamily="2" charset="-78"/>
              </a:rPr>
              <a:t>را ﻃﺒﻖ دﺳﺘﻮر ﭘﺰﺷﮏ ﻣﺼﺮف ﮐﻨﯿﺪ .اﮔﺮ داروﻫﺎ اﺛﺮ ﻧﺪارد ﯾﺎ اﺛﺮات ﺟﺎﻧﺒﯽ آن ﻣﻮﺟﺐ ﻣﺸﮑﻼﺗﯽ ﺷﺪه اﺳﺖ ﺑﺎ دﮐﺘﺮﺗﺎن ﺻﺤﺒﺖ ﮐﻨﯿﺪ .اﮔﺮ ﺑﺮاي اﻓﺴﺮدﮔﯽ دارو ﻣﯽ ﺧﻮرﯾﺪ ﺑﺎﯾﺪ ﺑﺪاﻧﯿﺪ ﮐﻪ ﻋﻼﺋﻢ اﻓﺴﺮدﮔﯽ ﺑﺘﺪرﯾﺞ از ﺑﯿﻦ ﻣﯽ رود .اﺑﺘﺪا ﻋﻼﺋﻢ ﺟﺴﻤﯽ ﻣﺜﻞ اﻧﺮژي و ﺧﻮاب ﺑﻬﺒﻮد ﭘﯿﺪا ﻣﯽ ﮐﻨﺪ و ﺳﭙﺲ ﺧﻠﻖ ﺗﺎن ﺑﻬﺘﺮ ﻣﯽ ﺷﻮد .اﮔﺮ اﺣﺴﺎس ﻣﯽ ﮐﻨﯿﺪ ﺧﻠﻖ ﺗﺎن  دوﺑﺎره دارد ﭘﺎﯾﯿﻦ ﻣﯽ آﯾﺪ ﺣﺘﻤﺎ ﺑﺎ دﮐﺘﺮﺗﺎن ﺻﺤﺒﺖ ﮐﻨﯿﺪ. ﺷﺎﯾﺪ ﻧﯿﺎز ﺑﺎﺷﺪ دارو و ﯾﺎ ﻣﻘﺪار آن ﺗﻐﯿﯿﺮ ﭘﯿﺪا ﮐﻨﺪ .</a:t>
            </a:r>
            <a:endParaRPr lang="en-US" dirty="0">
              <a:cs typeface="B Nazanin" panose="00000400000000000000" pitchFamily="2" charset="-78"/>
            </a:endParaRPr>
          </a:p>
          <a:p>
            <a:pPr marL="45720" lvl="0" indent="0">
              <a:buNone/>
            </a:pPr>
            <a:endParaRPr lang="en-US" dirty="0">
              <a:cs typeface="B Nazanin" panose="00000400000000000000" pitchFamily="2" charset="-78"/>
            </a:endParaRPr>
          </a:p>
          <a:p>
            <a:pPr marL="45720" indent="0">
              <a:buNone/>
            </a:pPr>
            <a:endParaRPr lang="en-US" dirty="0"/>
          </a:p>
        </p:txBody>
      </p:sp>
    </p:spTree>
    <p:extLst>
      <p:ext uri="{BB962C8B-B14F-4D97-AF65-F5344CB8AC3E}">
        <p14:creationId xmlns:p14="http://schemas.microsoft.com/office/powerpoint/2010/main" val="137492219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67544" y="548680"/>
            <a:ext cx="8064896" cy="6081856"/>
          </a:xfrm>
        </p:spPr>
        <p:txBody>
          <a:bodyPr>
            <a:normAutofit/>
          </a:bodyPr>
          <a:lstStyle/>
          <a:p>
            <a:pPr marL="45720" lvl="0" indent="0">
              <a:buNone/>
            </a:pPr>
            <a:r>
              <a:rPr lang="fa-IR" dirty="0" smtClean="0">
                <a:cs typeface="B Nazanin" panose="00000400000000000000" pitchFamily="2" charset="-78"/>
              </a:rPr>
              <a:t>4)  </a:t>
            </a:r>
            <a:r>
              <a:rPr lang="fa-IR" dirty="0">
                <a:cs typeface="B Nazanin" panose="00000400000000000000" pitchFamily="2" charset="-78"/>
              </a:rPr>
              <a:t>ﯾﮏ ﺳﺎﺧﺘﺎر ﺑﺮاي زﻧﺪﮔﯿﺘﺎن ﻃﺮاﺣﯽ ﮐﻨﯿﺪ و ﺗﺎ ﺟﺎي ﻣﻤﮑﻦ ﺑﻪ آن وﻓﺎدار ﺑﻤﺎﻧﯿﺪ ﺣﺘﯽ وﻗﺘﯽ اﺣﺴﺎس ﻣﯽ ﮐﻨﯿﺪ اﻧﺮژي و ﯾﺎ ﺣﻮﺻﻠﻪ اﻧﺠﺎم آن را ﻧﺪارﯾﺪ. ﺑﺮاي ﻣﺜﺎل ﺳﺮ ﯾﮏ ﺳﺎﻋﺖ ﻣﻌﯿﻦ ﺑﺨﻮاﺑﯿﺪ و از ﺧﻮاب ﺑﻠﻨﺪ ﺷﻮﯾﺪ، ﺑﻪ رﻓﺘﻦ ﺳﺮ ﮐﺎر و ﯾﺎ داﻧﺸﮕﺎه اداﻣﻪ دﻫﯿﺪ، ﻓﻌﺎﻟﯿﺖ ﻫﺎﯾﯽ ﻣﺜﻞ ورزش، ﭘﯿﺎده روي را ﻫﺮ روز اﻧﺠﺎم دﻫﯿﺪ و ﺑﻪ اﻧﺠﺎم ﮐﺎرﻫﺎﯾﯽ ﮐﻪ ﺑﻪ آن ﻋﻼﻗﻪ دارﯾﺪ اداﻣﻪ دﻫﯿﺪ ﺣﺘﯽ اﮔﺮ اﺣﺴﺎس ﻣﯽ ﮐﻨﯿﺪ دﯾﮕﺮ از آن ﻟﺬت ﻧﻤﯽ </a:t>
            </a:r>
            <a:r>
              <a:rPr lang="fa-IR" dirty="0" smtClean="0">
                <a:cs typeface="B Nazanin" panose="00000400000000000000" pitchFamily="2" charset="-78"/>
              </a:rPr>
              <a:t>ﺑﺮﯾﺪ.</a:t>
            </a:r>
          </a:p>
          <a:p>
            <a:pPr marL="45720" lvl="0" indent="0">
              <a:buNone/>
            </a:pPr>
            <a:endParaRPr lang="en-US" dirty="0">
              <a:cs typeface="B Nazanin" panose="00000400000000000000" pitchFamily="2" charset="-78"/>
            </a:endParaRPr>
          </a:p>
          <a:p>
            <a:pPr marL="45720" lvl="0" indent="0">
              <a:buNone/>
            </a:pPr>
            <a:r>
              <a:rPr lang="fa-IR" dirty="0">
                <a:cs typeface="B Nazanin" panose="00000400000000000000" pitchFamily="2" charset="-78"/>
              </a:rPr>
              <a:t>5) </a:t>
            </a:r>
            <a:r>
              <a:rPr lang="en-US" dirty="0">
                <a:cs typeface="B Nazanin" panose="00000400000000000000" pitchFamily="2" charset="-78"/>
              </a:rPr>
              <a:t> </a:t>
            </a:r>
            <a:r>
              <a:rPr lang="fa-IR" dirty="0">
                <a:cs typeface="B Nazanin" panose="00000400000000000000" pitchFamily="2" charset="-78"/>
              </a:rPr>
              <a:t>ﺑﻪ اﻫﺪاف ﺷﺨﺼﯽ ﺧﻮد ﻓﮑﺮ ﮐﻨﯿﺪ و آﻧﻬﺎ را دﻧﺒﺎل ﮐﻨﯿﺪ- در ﻣﻮرد اﻫﺪاف ﺷﺨﺼﯽ ﮐﻪ ﺑﺮاي ﺧﻮد دارﯾﺪ و ﯾﺎ در ﮔﺬﺷﺘﻪ  ﺑﺮاي ﺧﻮد داﺷﺘﯿﺪ، ﻣﺜﻞ دﯾﺪن ﺟﺎﻫﺎﯾﯽ ﮐﻪ دوﺳﺖ داﺷﺘﯿﺪ ﺑﺒﯿﻨﯿﺪ، اﻧﺠﺎم ﯾﮏ ﮐﺎر داوﻃﻠﺒﺎﻧﻪ، ﯾﺎدﮔﯿﺮي ﯾﮏ ﮐﺎر و ﯾﺎ ﺳﺮﮔﺮﻣﯽ ﺟﺪﯾﺪ، اداﻣﻪ دادن ﺗﺤﺼﯿﻼت و ....ﻓﮑﺮ ﮐﻨﯿﺪ و ﺑﻪ ﺗﻼش ﺑﺮاي دﺳﺖ ﯾﺎﺑﯽ ﺑﻪ آﻧﻬﺎ اداﻣﻪ دﻫﯿﺪ .اﻟﺒﺘﻪ، ﻣﺮاﻗﺐ ﺑﺎﺷﯿﺪ اﯾﻦ اﻫﺪاف واﻗﻊ ﺑﯿﻨﺎﻧﻪ و ﻗﺎﺑﻞ دﺳﺘﺮس ﺑﺎﺷﺪ .اﮔﺮ ﻫﺪف ﺧﯿﻠﯽ ﮐﻠﯽ و ﯾﺎ درازﻣﺪت اﺳﺖ، آن را ﺑﻪ اﻫﺪاف ﮐﻮﭼﮏ ﺗﺮ و ﮐﻮﺗﺎه ﻣﺪت ﺗﻘﺴﯿﻢ ﮐﻨﺪ ﺗﺎ اﻧﮕﯿﺰه ﺗﻼش و ﭘﺸﺘﮑﺎر ﺑﺮاي رﺳﯿﺪن ﺑﻪ آن را داﺷﺘﻪ ﺑﺎﺷﯿﺪ.               </a:t>
            </a:r>
            <a:endParaRPr lang="en-US" dirty="0">
              <a:cs typeface="B Nazanin" panose="00000400000000000000" pitchFamily="2" charset="-78"/>
            </a:endParaRPr>
          </a:p>
          <a:p>
            <a:pPr marL="45720" indent="0" rtl="0">
              <a:buNone/>
            </a:pPr>
            <a:r>
              <a:rPr lang="fa-IR" b="1" dirty="0"/>
              <a:t/>
            </a:r>
            <a:br>
              <a:rPr lang="fa-IR" b="1" dirty="0"/>
            </a:br>
            <a:endParaRPr lang="en-US" dirty="0"/>
          </a:p>
        </p:txBody>
      </p:sp>
    </p:spTree>
    <p:extLst>
      <p:ext uri="{BB962C8B-B14F-4D97-AF65-F5344CB8AC3E}">
        <p14:creationId xmlns:p14="http://schemas.microsoft.com/office/powerpoint/2010/main" val="305595426"/>
      </p:ext>
    </p:extLst>
  </p:cSld>
  <p:clrMapOvr>
    <a:masterClrMapping/>
  </p:clrMapOvr>
  <p:transition spd="slow">
    <p:wip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556792"/>
            <a:ext cx="8064895" cy="3958376"/>
          </a:xfrm>
        </p:spPr>
        <p:txBody>
          <a:bodyPr/>
          <a:lstStyle/>
          <a:p>
            <a:pPr marL="0" indent="0">
              <a:buNone/>
            </a:pPr>
            <a:r>
              <a:rPr lang="fa-IR" sz="1800" dirty="0">
                <a:effectLst/>
              </a:rPr>
              <a:t> </a:t>
            </a:r>
            <a:r>
              <a:rPr lang="fa-IR" sz="2200" dirty="0">
                <a:effectLst/>
                <a:cs typeface="B Titr" panose="00000700000000000000" pitchFamily="2" charset="-78"/>
              </a:rPr>
              <a:t>اﻫﺪاف: </a:t>
            </a:r>
            <a:r>
              <a:rPr lang="fa-IR" sz="2200" dirty="0" smtClean="0">
                <a:effectLst/>
                <a:cs typeface="B Titr" panose="00000700000000000000" pitchFamily="2" charset="-78"/>
              </a:rPr>
              <a:t/>
            </a:r>
            <a:br>
              <a:rPr lang="fa-IR" sz="2200" dirty="0" smtClean="0">
                <a:effectLst/>
                <a:cs typeface="B Titr" panose="00000700000000000000" pitchFamily="2" charset="-78"/>
              </a:rPr>
            </a:br>
            <a:r>
              <a:rPr lang="en-US" sz="1800" dirty="0">
                <a:effectLst/>
              </a:rPr>
              <a:t/>
            </a:r>
            <a:br>
              <a:rPr lang="en-US" sz="1800" dirty="0">
                <a:effectLst/>
              </a:rPr>
            </a:br>
            <a:r>
              <a:rPr lang="fa-IR" sz="1800" dirty="0" smtClean="0">
                <a:effectLst/>
              </a:rPr>
              <a:t>1) </a:t>
            </a:r>
            <a:r>
              <a:rPr lang="fa-IR" sz="2000" dirty="0" smtClean="0">
                <a:effectLst/>
                <a:cs typeface="B Nazanin" panose="00000400000000000000" pitchFamily="2" charset="-78"/>
              </a:rPr>
              <a:t>آﻣﻮزش </a:t>
            </a:r>
            <a:r>
              <a:rPr lang="fa-IR" sz="2000" dirty="0">
                <a:effectLst/>
                <a:cs typeface="B Nazanin" panose="00000400000000000000" pitchFamily="2" charset="-78"/>
              </a:rPr>
              <a:t>ﺧﺎﻧﻮاده در ﻣﻮرد ﻋﻮاﻣﻞ ﺧﻄﺮ و ﻣﺤﺎﻓﻆ </a:t>
            </a:r>
            <a:r>
              <a:rPr lang="en-US" sz="2000" dirty="0" smtClean="0">
                <a:effectLst/>
                <a:cs typeface="B Nazanin" panose="00000400000000000000" pitchFamily="2" charset="-78"/>
              </a:rPr>
              <a:t> </a:t>
            </a:r>
            <a:r>
              <a:rPr lang="fa-IR" sz="2000" dirty="0" smtClean="0">
                <a:effectLst/>
                <a:cs typeface="B Nazanin" panose="00000400000000000000" pitchFamily="2" charset="-78"/>
              </a:rPr>
              <a:t>خودکشی</a:t>
            </a:r>
            <a:r>
              <a:rPr lang="en-US" sz="2000" dirty="0">
                <a:effectLst/>
                <a:cs typeface="B Nazanin" panose="00000400000000000000" pitchFamily="2" charset="-78"/>
              </a:rPr>
              <a:t/>
            </a:r>
            <a:br>
              <a:rPr lang="en-US" sz="2000" dirty="0">
                <a:effectLst/>
                <a:cs typeface="B Nazanin" panose="00000400000000000000" pitchFamily="2" charset="-78"/>
              </a:rPr>
            </a:br>
            <a:r>
              <a:rPr lang="fa-IR" sz="2000" dirty="0" smtClean="0">
                <a:effectLst/>
                <a:cs typeface="B Nazanin" panose="00000400000000000000" pitchFamily="2" charset="-78"/>
              </a:rPr>
              <a:t>2) آﻣﻮزش </a:t>
            </a:r>
            <a:r>
              <a:rPr lang="fa-IR" sz="2000" dirty="0">
                <a:effectLst/>
                <a:cs typeface="B Nazanin" panose="00000400000000000000" pitchFamily="2" charset="-78"/>
              </a:rPr>
              <a:t>ﺧﺎﻧﻮاده در ﻣﻮرد ﻋﻮاﻣﻞ ﻫﺸﺪاردﻫﻨﺪه ﺧﻮدﮐﺸﯽ </a:t>
            </a:r>
            <a:r>
              <a:rPr lang="en-US" sz="2000" dirty="0">
                <a:effectLst/>
                <a:cs typeface="B Nazanin" panose="00000400000000000000" pitchFamily="2" charset="-78"/>
              </a:rPr>
              <a:t/>
            </a:r>
            <a:br>
              <a:rPr lang="en-US" sz="2000" dirty="0">
                <a:effectLst/>
                <a:cs typeface="B Nazanin" panose="00000400000000000000" pitchFamily="2" charset="-78"/>
              </a:rPr>
            </a:br>
            <a:r>
              <a:rPr lang="fa-IR" sz="2000" dirty="0" smtClean="0">
                <a:effectLst/>
                <a:cs typeface="B Nazanin" panose="00000400000000000000" pitchFamily="2" charset="-78"/>
              </a:rPr>
              <a:t>3) آﻣﻮزش </a:t>
            </a:r>
            <a:r>
              <a:rPr lang="fa-IR" sz="2000" dirty="0">
                <a:effectLst/>
                <a:cs typeface="B Nazanin" panose="00000400000000000000" pitchFamily="2" charset="-78"/>
              </a:rPr>
              <a:t>ﺧﺎﻧﻮاده در ﻣﻮرد ﺷﯿﻮه ﻫﺎي ﻣﻘﺎﺑﻠﻪ ﺑﺎ ﺧﻮدﮐﺸﯽ ﺑﯿﻤﺎر </a:t>
            </a:r>
            <a:r>
              <a:rPr lang="en-US" sz="2000" dirty="0">
                <a:effectLst/>
                <a:cs typeface="B Nazanin" panose="00000400000000000000" pitchFamily="2" charset="-78"/>
              </a:rPr>
              <a:t/>
            </a:r>
            <a:br>
              <a:rPr lang="en-US" sz="2000" dirty="0">
                <a:effectLst/>
                <a:cs typeface="B Nazanin" panose="00000400000000000000" pitchFamily="2" charset="-78"/>
              </a:rPr>
            </a:br>
            <a:r>
              <a:rPr lang="en-US" sz="2000" dirty="0">
                <a:effectLst/>
                <a:cs typeface="B Nazanin" panose="00000400000000000000" pitchFamily="2" charset="-78"/>
              </a:rPr>
              <a:t> </a:t>
            </a:r>
            <a:br>
              <a:rPr lang="en-US" sz="2000" dirty="0">
                <a:effectLst/>
                <a:cs typeface="B Nazanin" panose="00000400000000000000" pitchFamily="2" charset="-78"/>
              </a:rPr>
            </a:br>
            <a:r>
              <a:rPr lang="en-US" sz="1800" dirty="0">
                <a:effectLst/>
              </a:rPr>
              <a:t> </a:t>
            </a:r>
            <a:br>
              <a:rPr lang="en-US" sz="1800" dirty="0">
                <a:effectLst/>
              </a:rPr>
            </a:br>
            <a:r>
              <a:rPr lang="fa-IR" sz="2200" dirty="0">
                <a:effectLst/>
                <a:cs typeface="B Titr" panose="00000700000000000000" pitchFamily="2" charset="-78"/>
              </a:rPr>
              <a:t>وﺳﺎﯾﻞ ﻣﻮرد ﻧﯿﺎز:  </a:t>
            </a:r>
            <a:r>
              <a:rPr lang="fa-IR" sz="2200" dirty="0" smtClean="0">
                <a:effectLst/>
                <a:cs typeface="B Titr" panose="00000700000000000000" pitchFamily="2" charset="-78"/>
              </a:rPr>
              <a:t/>
            </a:r>
            <a:br>
              <a:rPr lang="fa-IR" sz="2200" dirty="0" smtClean="0">
                <a:effectLst/>
                <a:cs typeface="B Titr" panose="00000700000000000000" pitchFamily="2" charset="-78"/>
              </a:rPr>
            </a:br>
            <a:r>
              <a:rPr lang="en-US" sz="1800" dirty="0">
                <a:effectLst/>
              </a:rPr>
              <a:t/>
            </a:r>
            <a:br>
              <a:rPr lang="en-US" sz="1800" dirty="0">
                <a:effectLst/>
              </a:rPr>
            </a:br>
            <a:r>
              <a:rPr lang="fa-IR" sz="1800" dirty="0" smtClean="0">
                <a:effectLst/>
              </a:rPr>
              <a:t>1) </a:t>
            </a:r>
            <a:r>
              <a:rPr lang="fa-IR" sz="2000" dirty="0" smtClean="0">
                <a:effectLst/>
                <a:cs typeface="B Nazanin" panose="00000400000000000000" pitchFamily="2" charset="-78"/>
              </a:rPr>
              <a:t>راﻫﻨﻤﺎي </a:t>
            </a:r>
            <a:r>
              <a:rPr lang="fa-IR" sz="2000" dirty="0">
                <a:effectLst/>
                <a:cs typeface="B Nazanin" panose="00000400000000000000" pitchFamily="2" charset="-78"/>
              </a:rPr>
              <a:t>ﻣﺪاﺧﻠﻪ ﻣﺨﺘﺼﺮ ﺑﺮاي ﺧﻮدﮐﺸﯽ </a:t>
            </a:r>
            <a:r>
              <a:rPr lang="en-US" sz="1800" dirty="0">
                <a:effectLst/>
              </a:rPr>
              <a:t/>
            </a:r>
            <a:br>
              <a:rPr lang="en-US" sz="1800" dirty="0">
                <a:effectLst/>
              </a:rPr>
            </a:br>
            <a:r>
              <a:rPr lang="fa-IR" sz="1800" dirty="0">
                <a:effectLst/>
              </a:rPr>
              <a:t> </a:t>
            </a:r>
            <a:endParaRPr lang="en-US" sz="1800" dirty="0"/>
          </a:p>
        </p:txBody>
      </p:sp>
      <p:sp>
        <p:nvSpPr>
          <p:cNvPr id="3" name="Content Placeholder 2"/>
          <p:cNvSpPr>
            <a:spLocks noGrp="1"/>
          </p:cNvSpPr>
          <p:nvPr>
            <p:ph sz="quarter" idx="13"/>
          </p:nvPr>
        </p:nvSpPr>
        <p:spPr>
          <a:xfrm>
            <a:off x="1143000" y="731520"/>
            <a:ext cx="6400800" cy="537240"/>
          </a:xfrm>
        </p:spPr>
        <p:txBody>
          <a:bodyPr>
            <a:normAutofit/>
          </a:bodyPr>
          <a:lstStyle/>
          <a:p>
            <a:pPr marL="45720" indent="0" algn="ctr">
              <a:buNone/>
            </a:pPr>
            <a:r>
              <a:rPr lang="fa-IR" sz="2400" b="1" dirty="0">
                <a:cs typeface="B Titr" panose="00000700000000000000" pitchFamily="2" charset="-78"/>
              </a:rPr>
              <a:t>ﺟﻠﺴﻪ ﭼﻬﺎرم- آﻣﻮزش ﺧﺎﻧﻮاده</a:t>
            </a:r>
            <a:endParaRPr lang="en-US" sz="2400" dirty="0">
              <a:cs typeface="B Titr" panose="00000700000000000000" pitchFamily="2" charset="-78"/>
            </a:endParaRPr>
          </a:p>
          <a:p>
            <a:pPr marL="45720" indent="0" algn="ctr">
              <a:buNone/>
            </a:pPr>
            <a:endParaRPr lang="en-US" sz="2400" dirty="0">
              <a:cs typeface="B Titr" panose="00000700000000000000" pitchFamily="2" charset="-78"/>
            </a:endParaRPr>
          </a:p>
        </p:txBody>
      </p:sp>
    </p:spTree>
    <p:extLst>
      <p:ext uri="{BB962C8B-B14F-4D97-AF65-F5344CB8AC3E}">
        <p14:creationId xmlns:p14="http://schemas.microsoft.com/office/powerpoint/2010/main" val="169581192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95536" y="731520"/>
            <a:ext cx="8352928" cy="5649808"/>
          </a:xfrm>
        </p:spPr>
        <p:txBody>
          <a:bodyPr>
            <a:normAutofit/>
          </a:bodyPr>
          <a:lstStyle/>
          <a:p>
            <a:pPr marL="45720" indent="0" algn="ctr">
              <a:buNone/>
            </a:pPr>
            <a:r>
              <a:rPr lang="fa-IR" dirty="0">
                <a:cs typeface="B Titr" panose="00000700000000000000" pitchFamily="2" charset="-78"/>
              </a:rPr>
              <a:t>ﻣﺮوري ﺑﺮ ﺟﻠﺴﻪ </a:t>
            </a:r>
            <a:endParaRPr lang="fa-IR" dirty="0" smtClean="0">
              <a:cs typeface="B Titr" panose="00000700000000000000" pitchFamily="2" charset="-78"/>
            </a:endParaRPr>
          </a:p>
          <a:p>
            <a:pPr marL="45720" indent="0" algn="ctr">
              <a:buNone/>
            </a:pPr>
            <a:endParaRPr lang="fa-IR" dirty="0">
              <a:cs typeface="B Titr" panose="00000700000000000000" pitchFamily="2" charset="-78"/>
            </a:endParaRPr>
          </a:p>
          <a:p>
            <a:pPr marL="45720" indent="0" algn="ctr">
              <a:buNone/>
            </a:pPr>
            <a:endParaRPr lang="fa-IR" dirty="0">
              <a:cs typeface="B Titr" panose="00000700000000000000" pitchFamily="2" charset="-78"/>
            </a:endParaRPr>
          </a:p>
          <a:p>
            <a:pPr marL="45720" indent="0">
              <a:buNone/>
            </a:pPr>
            <a:r>
              <a:rPr lang="fa-IR" dirty="0"/>
              <a:t>  </a:t>
            </a:r>
            <a:r>
              <a:rPr lang="fa-IR" dirty="0">
                <a:cs typeface="B Nazanin" panose="00000400000000000000" pitchFamily="2" charset="-78"/>
              </a:rPr>
              <a:t>ارﺗﺒﺎط ﺑﺎ ﺧﺎﻧﻮاده اﻓﺮادي ﮐﻪ در ﺧﻄﺮ ﺧﻮدﮐﺸﯽ ﻫﺴﺘﻨﺪ، اﻫﻤﯿﺖ زﯾﺎدي دارد .ﺧﺎﻧﻮاده در ﺗﻤﺎﻣﯽ ﻣﺮاﺣﻞ ﻣﺪﯾﺮﯾﺖ ﺧﻮدﮐﺸﯽ از ارزﯾﺎﺑﯽ ﺧﻄﺮ آن و ﻃﺮاﺣﯽ ﻃﺮح اﻣﻨﯿﺖ ﺗﺎ ﺳﺎﯾﺮ ﻣﺪاﺧﻼت رواﻧﯽ اﺟﺘﻤﺎﻋﯽ ﻣﯽ ﺗﻮاﻧﻨﺪ ﻧﻘﺶ ﻣﻬﻤﯽ داﺷﺘﻪ ﺑﺎﺷﺪ .</a:t>
            </a:r>
          </a:p>
          <a:p>
            <a:pPr marL="45720" indent="0">
              <a:buNone/>
            </a:pPr>
            <a:r>
              <a:rPr lang="fa-IR" dirty="0">
                <a:cs typeface="B Nazanin" panose="00000400000000000000" pitchFamily="2" charset="-78"/>
              </a:rPr>
              <a:t>   ﻣﺸﺎرﮐﺖ ﺧﺎﻧﻮاده ﺑﺎﯾﺪ ﺑﺎ اﻃﻼع و رﺿﺎﯾﺖ ﺑﯿﻤﺎر اﻧﺠﺎم ﺷﻮد وﻟﯽ در وﺿﻌﯿﺖ اورژاﻧﺴﯽ رﺿﺎﯾﺖ ﺑﯿﻤﺎر ﺑﺮاي ﺑﻪ دﺳﺖ آوردن  اﻃﻼﻋﺎت از ﺧﺎﻧﻮاده و ﺟﻠﺐ ﻫﻤﮑﺎري آﻧﺎن ﺑﺮاي ﭘﯿﺸﮕﯿﺮي از ﺧﻮدﮐﺸﯽ ﻻزم ﻧﯿﺴﺖ .اﮔﺮﭼﻪ ﺑﻬﺘﺮ اﺳﺖ ﮐﻪ ﺑﯿﻤﺎر را در ﺟﺮﯾﺎن آن ﻗﺮار دﻫﯿﺪ. در وﺿﻌﯿﺖ ﻏﯿﺮاورژاﻧﺴﯽ ﺳﻌﯽ ﮐﻨﯿﺪ اﺑﺘﺪا  ﻣﺮاﺟﻊ را ﺗﺮﻏﯿﺐ ﮐﻨﯿﺪ از اﻋﻀﺎي ﺧﺎﻧﻮاده ﺧﻮد ﺑﺨﻮاﻫﺪ ﺗﺎ در ﺟﻠﺴﺎت ﺷﺮﮐﺖ ﮐﻨﻨﺪ .اﮔﺮ ﻣﺮاﺟﻊ، ﺗﻤﺎﯾﻠﯽ ﺑﺮاي اﯾﻦ ﮐﺎر ﻧﺪارد(ﻣﺜﻼ ﺑﻪ دﻟﯿﻞ ﻣﺼﺮف ﻣﻮاد ) او را ﺗﺸﻮﯾﻖ ﮐﻨﯿﺪ ﺗﺎ در ﻣﻮرد ﻧﮕﺮاﻧﯽ ﻫﺎﯾﺶ ﺻﺤﺒﺖ ﮐﻨﺪ و ﺳﻌﯽ ﮐﻨﯿﺪ رﺿﺎﯾﺖ او را ﺑﺮاي ارﺗﺒﺎط ﺑﺎ ﺧﺎﻧﻮاده ﺑﺎ رﻋﺎﯾﺖ اﺻﻞ اﺧﻼﻗﯽ رازداري، ﺑﺪﺳﺖ ﺑﯿﺎورﯾﺪ</a:t>
            </a:r>
          </a:p>
        </p:txBody>
      </p:sp>
    </p:spTree>
    <p:extLst>
      <p:ext uri="{BB962C8B-B14F-4D97-AF65-F5344CB8AC3E}">
        <p14:creationId xmlns:p14="http://schemas.microsoft.com/office/powerpoint/2010/main" val="148078590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51520" y="332656"/>
            <a:ext cx="8640960" cy="6264696"/>
          </a:xfrm>
        </p:spPr>
        <p:txBody>
          <a:bodyPr>
            <a:normAutofit/>
          </a:bodyPr>
          <a:lstStyle/>
          <a:p>
            <a:pPr marL="45720" lvl="0" indent="0">
              <a:buNone/>
            </a:pPr>
            <a:r>
              <a:rPr lang="fa-IR" dirty="0" smtClean="0">
                <a:cs typeface="B Titr" panose="00000700000000000000" pitchFamily="2" charset="-78"/>
              </a:rPr>
              <a:t>1) معرفی جلسه</a:t>
            </a:r>
          </a:p>
          <a:p>
            <a:pPr marL="45720" lvl="0" indent="0">
              <a:buNone/>
            </a:pPr>
            <a:endParaRPr lang="fa-IR" dirty="0">
              <a:cs typeface="B Nazanin" panose="00000400000000000000" pitchFamily="2" charset="-78"/>
            </a:endParaRPr>
          </a:p>
          <a:p>
            <a:pPr marL="45720" lvl="0" indent="0">
              <a:buNone/>
            </a:pPr>
            <a:r>
              <a:rPr lang="fa-IR" dirty="0" smtClean="0">
                <a:cs typeface="B Nazanin" panose="00000400000000000000" pitchFamily="2" charset="-78"/>
              </a:rPr>
              <a:t>ﻧﻘﺶ </a:t>
            </a:r>
            <a:r>
              <a:rPr lang="fa-IR" dirty="0">
                <a:cs typeface="B Nazanin" panose="00000400000000000000" pitchFamily="2" charset="-78"/>
              </a:rPr>
              <a:t>و اﻫﻤﯿﺖ ﺧﺎﻧﻮاده در ارزﯾﺎﺑﯽ ﺧﻄﺮ ﺧﻮدﮐﺸﯽ و ﻧﯿﺰ ﻣﺪﯾﺮﯾﺖ ﺧﻮدﮐﺸﯽ ﺗﻮﺿﯿﺢ داده و ﺗﺎﮐﯿﺪ ﮐﻨﯿﺪ ﮐﻪ آﻧﻬﺎ ﻣﯽ ﺗﻮاﻧﻨﺪ ﻫﻤﮑﺎر درﻣﺎﻧﮕﺮ در ﻣﻨﺰل ﺑﺎﺷﻨﺪ و ﺑﺪﯾﻦ ﺗﺮﺗﯿﺐ اﺣﺘﻤﺎل اﻗﺪام ﺑﻪ ﺧﻮدﮐﺸﯽ را ﮐﺎﻫﺶ دﻫﻨﺪ . </a:t>
            </a:r>
            <a:endParaRPr lang="fa-IR" dirty="0" smtClean="0">
              <a:cs typeface="B Nazanin" panose="00000400000000000000" pitchFamily="2" charset="-78"/>
            </a:endParaRPr>
          </a:p>
          <a:p>
            <a:pPr marL="45720" lvl="0" indent="0">
              <a:buNone/>
            </a:pPr>
            <a:endParaRPr lang="fa-IR" dirty="0">
              <a:cs typeface="B Nazanin" panose="00000400000000000000" pitchFamily="2" charset="-78"/>
            </a:endParaRPr>
          </a:p>
          <a:p>
            <a:pPr marL="45720" lvl="0" indent="0">
              <a:buNone/>
            </a:pPr>
            <a:r>
              <a:rPr lang="fa-IR" dirty="0" smtClean="0">
                <a:cs typeface="B Titr" panose="00000700000000000000" pitchFamily="2" charset="-78"/>
              </a:rPr>
              <a:t>2) آﻣﻮزش </a:t>
            </a:r>
            <a:r>
              <a:rPr lang="fa-IR" dirty="0">
                <a:cs typeface="B Titr" panose="00000700000000000000" pitchFamily="2" charset="-78"/>
              </a:rPr>
              <a:t>رواﻧﯽ ﺧﺎﻧﻮاده</a:t>
            </a:r>
          </a:p>
          <a:p>
            <a:pPr marL="45720" lvl="0" indent="0">
              <a:buNone/>
            </a:pPr>
            <a:r>
              <a:rPr lang="fa-IR" dirty="0" smtClean="0">
                <a:cs typeface="B Nazanin" panose="00000400000000000000" pitchFamily="2" charset="-78"/>
              </a:rPr>
              <a:t>  </a:t>
            </a:r>
            <a:r>
              <a:rPr lang="fa-IR" dirty="0">
                <a:cs typeface="B Nazanin" panose="00000400000000000000" pitchFamily="2" charset="-78"/>
              </a:rPr>
              <a:t>آﻣﻮزش ﻫﺎي روان ﺷﻨﺎﺧﺘﯽ ﻻزم در ﻣﻮرد ﺧﻮدﮐﺸﯽ را ﺑﻪ ﺧﺎﻧﻮاده اراﺋﻪ دﻫﯿﺪ .اﯾﻦ آﻣﻮزش ﺷﺎﻣﻞ ﻋﻮاﻣﻞ ﺧﻄﺮ و ﻣﺤﺎﻓﻆ ﺧﻮدﮐﺸﯽ اﺳﺖ .در ﺗﻮﺿﯿﺢ اﯾﻦ ﻋﻮاﻣﻞ روي ﻣﻮاردي ﮐﻪ ﻣﺮﺑﻮط ﺑﻪ ﺑﯿﻤﺎر اﺳﺖ و ﻧﻘﺶ ﺧﺎﻧﻮاده ﺑﻪ ﻋﻨﻮان ﯾﮏ ﻋﺎﻣﻞ ﻣﺤﺎﻓﻆ و ﻧﯿﺰ ﻋﺎﻣﻞ ﺧﻄﺮ  ﺗﺎﮐﯿﺪ ﮐﻨﯿﺪ. اﺑﺘﺪا ﺑﻪ ﻧﻘﺶ ﺧﺎﻧﻮاده ﺑﻪ ﻋﻨﻮان ﯾﮏ ﻋﺎﻣﻞ ﺧﻄﺮ و ﻧﯿﺰ ﻣﺤﺎﻓﻆ ﺧﻮدﮐﺸﯽ ﺗﺎﮐﯿﺪ ﮐﻨﯿﺪ و ﺗﻮﺿﯿﺢ دﻫﯿﺪ در اﻏﻠﺐ ﻣﻮارد ﻋﺪم وﺟﻮد ﺣﻤﺎﯾﺖ ﺧﺎﻧﻮادﮔﯽ و اﺟﺘﻤﺎﻋﯽ ﮐﻪ ﻣﻮﺟﺐ اﻧﺰوا و ﮔﻮﺷﻪ ﮔﯿﺮي ﻣﯽ ﺷﻮد ﯾﮏ ﻋﺎﻣﻞ ﺧﻄﺮ ﻣﻬﻢ ﺧﻮدﮐﺸﯽ اﺳﺖ .ﮔﺎﻫﯽ ﻋﻠﺖ آن ﺗﺤﺮﯾﻒ ﻫﺎي ادراﮐﯽ ﺑﯿﻤﺎر ﺑﻪ دﻟﯿﻞ اﻓﺴﺮدﮔﯽ ﯾﺎ ﺳﺎﯾﺮ ﺑﯿﻤﺎري ﻫﺎي رواﻧﯽ اﺳﺖ و ﮔﺎﻫﯽ ﻧﯿﺰ ﺧﺸﻮﻧﺖ ﺧﺎﻧﮕﯽ، ﻣﺼﺮف ﻣﻮاد و...آﻧﻬﺎ را از ﺧﺎﻧﻮاده دور ﻣﯽ ﮐﻨﺪ .در ﻫﺮﺻﻮرت ﻓﺮد ﻣﻤﮑﻦ اﺳﺖ ﺑﻪ ﻋﺸﻖ و ﻣﺮاﻗﺒﺖ ﺧﺎﻧﻮاده و دوﺳﺘﺎن ﮐﻪ ﯾﮏ ﻋﺎﻣﻞ ﻣﺤﺎﻓﻈﺘﯽ اﺳﺖ، دﺳﺘﺮﺳﯽ ﻧﺪاﺷﺘﻪ و ﯾﺎ آﻧﻬﺎ را از ﺧﻮد دور ﮐﻨﺪ و ﺑﻪ اﯾﻦ ﺗﺮﺗﯿﺐ ﺧﻮد را از ﯾﮏ ﻣﻨﺒﻊ ﻣﻬﻢ ﺣﻤﺎﯾﺘﯽ ﻣﺤﺮوم ﮐﻨﺪ.</a:t>
            </a:r>
          </a:p>
          <a:p>
            <a:pPr lvl="0"/>
            <a:endParaRPr lang="fa-IR" dirty="0">
              <a:cs typeface="B Nazanin" panose="00000400000000000000" pitchFamily="2" charset="-78"/>
            </a:endParaRPr>
          </a:p>
        </p:txBody>
      </p:sp>
    </p:spTree>
    <p:extLst>
      <p:ext uri="{BB962C8B-B14F-4D97-AF65-F5344CB8AC3E}">
        <p14:creationId xmlns:p14="http://schemas.microsoft.com/office/powerpoint/2010/main" val="355290888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51520" y="731520"/>
            <a:ext cx="8352928" cy="5649808"/>
          </a:xfrm>
        </p:spPr>
        <p:txBody>
          <a:bodyPr>
            <a:normAutofit fontScale="70000" lnSpcReduction="20000"/>
          </a:bodyPr>
          <a:lstStyle/>
          <a:p>
            <a:pPr marL="45720" indent="0">
              <a:buNone/>
            </a:pPr>
            <a:r>
              <a:rPr lang="fa-IR" dirty="0" smtClean="0"/>
              <a:t>3</a:t>
            </a:r>
            <a:r>
              <a:rPr lang="fa-IR" sz="2300" dirty="0" smtClean="0">
                <a:cs typeface="B Titr" panose="00000700000000000000" pitchFamily="2" charset="-78"/>
              </a:rPr>
              <a:t>) آﻣﻮزش </a:t>
            </a:r>
            <a:r>
              <a:rPr lang="fa-IR" sz="2300" dirty="0">
                <a:cs typeface="B Titr" panose="00000700000000000000" pitchFamily="2" charset="-78"/>
              </a:rPr>
              <a:t>ﭘﯿﺸﮕﯿﺮي از ﺧﻮدﮐﺸﯽ </a:t>
            </a:r>
            <a:endParaRPr lang="fa-IR" sz="2300" dirty="0" smtClean="0">
              <a:cs typeface="B Titr" panose="00000700000000000000" pitchFamily="2" charset="-78"/>
            </a:endParaRPr>
          </a:p>
          <a:p>
            <a:pPr marL="45720" indent="0">
              <a:buNone/>
            </a:pPr>
            <a:endParaRPr lang="fa-IR" sz="2300" dirty="0">
              <a:cs typeface="B Titr" panose="00000700000000000000" pitchFamily="2" charset="-78"/>
            </a:endParaRPr>
          </a:p>
          <a:p>
            <a:pPr marL="45720" indent="0">
              <a:buNone/>
            </a:pPr>
            <a:r>
              <a:rPr lang="fa-IR" sz="2300" dirty="0">
                <a:cs typeface="B Nazanin" panose="00000400000000000000" pitchFamily="2" charset="-78"/>
              </a:rPr>
              <a:t> ﻋﻮاﻣﻞ ﺧﻄﺮ و ﻧﺸﺎﻧﻪ ﻫﺎي ﻫﺸﺪار دﻫﻨﺪه ﺧﻮدﮐﺸﯽ را ﺑﺮاي ﺧﺎﻧﻮاده ﺗﻮﺿﯿﺢ دﻫﯿﺪ ﺗﺎ ﺑﺘﻮاﻧﻨﺪ اﺣﺘﻤﺎل ﺧﻄﺮ را ﺑﻪ ﻃﻮر ﻣﺪاوم ﭘﺎﯾﺶ ﮐﻨﻨﺪ .ﺑﺮاي اﯾﻦ ﮐﺎر ﺑﻪ ﺻﻮرت روﺷﻦ ﺑﻪ آﻧﻬﺎ آﻣﻮزش دﻫﯿﺪ ﮐﻪ ﭼﮕﻮﻧﻪ در ﺧﺎرج از ﺟﻠﺴﺎت درﻣﺎن و ﯾﺎ ﭘﺲ از ﺗﺮﺧﯿﺺ از ﺑﯿﻤﺎرﺳﺘﺎن اﯾﻦ ﮐﺎر را اﻧﺠﺎم دﻫﻨﺪ. ﺗﻮﺿﯿﺢ دﻫﯿﺪ ﮐﻪ ﺧﻮدﮐﺸﯽ ﯾﮏ ﺳﺮي ﻋﻮاﻣﻞ ﻫﺸﺪار دﻫﻨﺪه اوﻟﯿﻪ دارد ﮐﻪ اﮔﺮ ﺑﻪ ﻣﻮﻗﻊ ﺗﺸﺨﯿﺺ داده ﺷﻮد ﻣﯽ ﺗﻮان از اﻗﺪام ﺑﻪ ﺧﻮدﮐﺸﯽ ﭘﯿﺸﮕﯿﺮي ﮐﺮد .اﯾﻦ ﻧﺸﺎﻧﻪ ﻫﺎ، ﻋﺒﺎرﺗﻨﺪ از :  </a:t>
            </a:r>
            <a:endParaRPr lang="fa-IR" sz="2300" dirty="0" smtClean="0">
              <a:cs typeface="B Nazanin" panose="00000400000000000000" pitchFamily="2" charset="-78"/>
            </a:endParaRPr>
          </a:p>
          <a:p>
            <a:pPr marL="45720" indent="0">
              <a:buNone/>
            </a:pPr>
            <a:endParaRPr lang="fa-IR" sz="2300" dirty="0">
              <a:cs typeface="B Nazanin" panose="00000400000000000000" pitchFamily="2" charset="-78"/>
            </a:endParaRPr>
          </a:p>
          <a:p>
            <a:pPr>
              <a:buFont typeface="Wingdings" panose="05000000000000000000" pitchFamily="2" charset="2"/>
              <a:buChar char="ü"/>
            </a:pPr>
            <a:r>
              <a:rPr lang="fa-IR" sz="2300" dirty="0">
                <a:cs typeface="B Nazanin" panose="00000400000000000000" pitchFamily="2" charset="-78"/>
              </a:rPr>
              <a:t>ﺑﯽ ﺗﻮﺟﻬﯽ ﺑﻪ رﻓﺎه </a:t>
            </a:r>
            <a:r>
              <a:rPr lang="fa-IR" sz="2300" dirty="0" smtClean="0">
                <a:cs typeface="B Nazanin" panose="00000400000000000000" pitchFamily="2" charset="-78"/>
              </a:rPr>
              <a:t>ﺷﺨﺼﯽ</a:t>
            </a:r>
            <a:endParaRPr lang="fa-IR" sz="2300" dirty="0">
              <a:cs typeface="B Nazanin" panose="00000400000000000000" pitchFamily="2" charset="-78"/>
            </a:endParaRPr>
          </a:p>
          <a:p>
            <a:pPr>
              <a:buFont typeface="Wingdings" panose="05000000000000000000" pitchFamily="2" charset="2"/>
              <a:buChar char="ü"/>
            </a:pPr>
            <a:r>
              <a:rPr lang="fa-IR" sz="2300" dirty="0">
                <a:cs typeface="B Nazanin" panose="00000400000000000000" pitchFamily="2" charset="-78"/>
              </a:rPr>
              <a:t>ﮐﺎﻫﺶ ﭘﯿﺸﺮﻓﺖ ﺗﺤﺼﯿﻠﯽ ﯾﺎ ﻋﻤﻠﮑﺮد ﺷﻐﻠﯽ </a:t>
            </a:r>
          </a:p>
          <a:p>
            <a:pPr>
              <a:buFont typeface="Wingdings" panose="05000000000000000000" pitchFamily="2" charset="2"/>
              <a:buChar char="ü"/>
            </a:pPr>
            <a:r>
              <a:rPr lang="fa-IR" sz="2300" dirty="0">
                <a:cs typeface="B Nazanin" panose="00000400000000000000" pitchFamily="2" charset="-78"/>
              </a:rPr>
              <a:t> ﺗﻐﯿﯿﺮ اﻟﮕﻮي ﺧﻮاب و ﺧﻮراك </a:t>
            </a:r>
          </a:p>
          <a:p>
            <a:pPr>
              <a:buFont typeface="Wingdings" panose="05000000000000000000" pitchFamily="2" charset="2"/>
              <a:buChar char="ü"/>
            </a:pPr>
            <a:r>
              <a:rPr lang="fa-IR" sz="2300" dirty="0">
                <a:cs typeface="B Nazanin" panose="00000400000000000000" pitchFamily="2" charset="-78"/>
              </a:rPr>
              <a:t> ﺗﻐﯿﯿﺮ اﻟﮕﻮي ﺗﻌﺎﻣﻼت اﺟﺘﻤﺎﻋﯽ ﻣﺎﻧﻨﺪ اﻧﺰوا و </a:t>
            </a:r>
          </a:p>
          <a:p>
            <a:pPr>
              <a:buFont typeface="Wingdings" panose="05000000000000000000" pitchFamily="2" charset="2"/>
              <a:buChar char="ü"/>
            </a:pPr>
            <a:r>
              <a:rPr lang="fa-IR" sz="2300" dirty="0">
                <a:cs typeface="B Nazanin" panose="00000400000000000000" pitchFamily="2" charset="-78"/>
              </a:rPr>
              <a:t> ﮐﻨﺎره ﮔﯿﺮي از ﺧﺎﻧﻮاده، دوﺳﺘﺎن و اﺟﺘﻤﺎع  </a:t>
            </a:r>
          </a:p>
          <a:p>
            <a:pPr>
              <a:buFont typeface="Wingdings" panose="05000000000000000000" pitchFamily="2" charset="2"/>
              <a:buChar char="ü"/>
            </a:pPr>
            <a:r>
              <a:rPr lang="fa-IR" sz="2300" dirty="0">
                <a:cs typeface="B Nazanin" panose="00000400000000000000" pitchFamily="2" charset="-78"/>
              </a:rPr>
              <a:t> ﺑﯽ ﻋﻼﻗﮕﯽ و ﺑﯽ ﺗﻮﺟﻬﯽ ﺑﻪ اﺣﺴﺎس دﯾﮕﺮان </a:t>
            </a:r>
          </a:p>
          <a:p>
            <a:pPr>
              <a:buFont typeface="Wingdings" panose="05000000000000000000" pitchFamily="2" charset="2"/>
              <a:buChar char="ü"/>
            </a:pPr>
            <a:r>
              <a:rPr lang="fa-IR" sz="2300" dirty="0">
                <a:cs typeface="B Nazanin" panose="00000400000000000000" pitchFamily="2" charset="-78"/>
              </a:rPr>
              <a:t>  اﺷﺘﻐﺎل ذﻫﻨﯽ ﺑﺎ ﻣﻮﺿﻮﻋﺎت ﻣﺮگ </a:t>
            </a:r>
          </a:p>
          <a:p>
            <a:pPr>
              <a:buFont typeface="Wingdings" panose="05000000000000000000" pitchFamily="2" charset="2"/>
              <a:buChar char="ü"/>
            </a:pPr>
            <a:r>
              <a:rPr lang="fa-IR" sz="2300" dirty="0">
                <a:cs typeface="B Nazanin" panose="00000400000000000000" pitchFamily="2" charset="-78"/>
              </a:rPr>
              <a:t>  ﺑﻬﺒﻮد ﻧﺎﮔﻬﺎﻧﯽ ﺧﻠﻖ ﺑﻌﺪ از ﯾﮏ دوره اﻓﺴﺮدﮔﯽ  </a:t>
            </a:r>
          </a:p>
          <a:p>
            <a:pPr>
              <a:buFont typeface="Wingdings" panose="05000000000000000000" pitchFamily="2" charset="2"/>
              <a:buChar char="ü"/>
            </a:pPr>
            <a:r>
              <a:rPr lang="fa-IR" sz="2300" dirty="0">
                <a:cs typeface="B Nazanin" panose="00000400000000000000" pitchFamily="2" charset="-78"/>
              </a:rPr>
              <a:t> ﺗﻼش ﺑﺮاي رﺗﻖ و ﻓﺘﻖ اﻣﻮر ﺷﺨﺼﯽ </a:t>
            </a:r>
          </a:p>
          <a:p>
            <a:pPr>
              <a:buFont typeface="Wingdings" panose="05000000000000000000" pitchFamily="2" charset="2"/>
              <a:buChar char="ü"/>
            </a:pPr>
            <a:r>
              <a:rPr lang="fa-IR" sz="2300" dirty="0">
                <a:cs typeface="B Nazanin" panose="00000400000000000000" pitchFamily="2" charset="-78"/>
              </a:rPr>
              <a:t> ﻧﻮﻣﯿﺪي، ﺧﺸﻢ ، اﺿﻄﺮاب ﯾﺎ اﺣﺴﺎس ﺑﻪ ﺑﻦ ﺑﺴﺖ رﺳﯿﺪن</a:t>
            </a:r>
          </a:p>
          <a:p>
            <a:pPr>
              <a:buFont typeface="Wingdings" panose="05000000000000000000" pitchFamily="2" charset="2"/>
              <a:buChar char="ü"/>
            </a:pPr>
            <a:r>
              <a:rPr lang="fa-IR" sz="2300" dirty="0">
                <a:cs typeface="B Nazanin" panose="00000400000000000000" pitchFamily="2" charset="-78"/>
              </a:rPr>
              <a:t>  ﺳﻮء ﻣﺼﺮف اﻟﮑﻞ و ﻣﻮاد ﯾﺎ اﻓﺰاﯾﺶ آن </a:t>
            </a:r>
          </a:p>
          <a:p>
            <a:pPr>
              <a:buFont typeface="Wingdings" panose="05000000000000000000" pitchFamily="2" charset="2"/>
              <a:buChar char="ü"/>
            </a:pPr>
            <a:r>
              <a:rPr lang="fa-IR" sz="2300" dirty="0">
                <a:cs typeface="B Nazanin" panose="00000400000000000000" pitchFamily="2" charset="-78"/>
              </a:rPr>
              <a:t>رﻓﺘﺎر ﻫﺎي ﺧﻄﺮﻧﺎك ﯾﺎ اﻧﺠﺎم رﻓﺘﺎرﻫﺎ و ﮐﺎرﻫﺎي  ﭘﺮﺧﻄﺮ </a:t>
            </a:r>
          </a:p>
          <a:p>
            <a:pPr marL="45720" indent="0">
              <a:buNone/>
            </a:pPr>
            <a:endParaRPr lang="en-US" dirty="0"/>
          </a:p>
        </p:txBody>
      </p:sp>
    </p:spTree>
    <p:extLst>
      <p:ext uri="{BB962C8B-B14F-4D97-AF65-F5344CB8AC3E}">
        <p14:creationId xmlns:p14="http://schemas.microsoft.com/office/powerpoint/2010/main" val="155138842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412776"/>
            <a:ext cx="7910264" cy="4102392"/>
          </a:xfrm>
        </p:spPr>
        <p:txBody>
          <a:bodyPr/>
          <a:lstStyle/>
          <a:p>
            <a:pPr marL="0" indent="0" algn="justLow">
              <a:buNone/>
            </a:pPr>
            <a:r>
              <a:rPr lang="fa-IR" sz="2800" dirty="0">
                <a:effectLst/>
                <a:cs typeface="B Nazanin" panose="00000400000000000000" pitchFamily="2" charset="-78"/>
              </a:rPr>
              <a:t> </a:t>
            </a:r>
            <a:r>
              <a:rPr lang="fa-IR" sz="3200" dirty="0">
                <a:effectLst/>
                <a:cs typeface="B Nazanin" panose="00000400000000000000" pitchFamily="2" charset="-78"/>
              </a:rPr>
              <a:t>ﺗﻌﺮﯾﻒ ﯾﮑﺴﺎن از واژه ﻫﺎ و اﺻﻄﻼﺣﺎﺗﯽ ﮐﻪ در ﺣﻮزه ﺗﺨﺼﺼﯽ ﺧﻮدﮐﺸﯽ ﻣﻮرد اﺳﺘﻔﺎده ﻗﺮار ﻣﯽ ﮔﯿﺮد ﺑﻪ ارزﯾﺎﺑﯽ، ارﺟﺎع و ﻣﺪﯾﺮﯾﺖ ﻣﻨﺎﺳﺐ ﺑﯿﻤﺎران ﮐﻤﮏ ﻣﯽ ﮐﻨﺪ. ﺑﻪ ﻋﺒﺎرت دﯾﮕﺮ </a:t>
            </a:r>
            <a:r>
              <a:rPr lang="fa-IR" sz="3200" u="sng" dirty="0">
                <a:solidFill>
                  <a:srgbClr val="00B050"/>
                </a:solidFill>
                <a:effectLst/>
                <a:cs typeface="B Nazanin" panose="00000400000000000000" pitchFamily="2" charset="-78"/>
              </a:rPr>
              <a:t>اﺳﺘﻔﺎده از زﺑﺎن ﻣﺸﺘﺮك ﺑﻮﯾﮋه در ﻣﺮاﮐﺰ ﻣﺮاﻗﺒﺖ ﻫﺎي اوﻟﯿﻪ </a:t>
            </a:r>
            <a:r>
              <a:rPr lang="fa-IR" sz="3200" dirty="0">
                <a:effectLst/>
                <a:cs typeface="B Nazanin" panose="00000400000000000000" pitchFamily="2" charset="-78"/>
              </a:rPr>
              <a:t>ﮐﻪ اﻏﻠﺐ ﺑﻪ ﺻﻮرت ﺗﯿﻤﯽ ﮐﺎر ﻣﯽ ﮐﻨﻨﺪ در ﻣﺪﯾﺮﯾﺖ ﺑﻪ ﻣﻮﻗﻊ و ﻣﻨﺎﺳﺐ ﺧﻮدﮐﺸﯽ اﻫﻤﯿﺖ زﯾﺎدي دارد </a:t>
            </a:r>
            <a:r>
              <a:rPr lang="en-US" sz="3200" dirty="0" smtClean="0">
                <a:effectLst/>
                <a:cs typeface="B Nazanin" panose="00000400000000000000" pitchFamily="2" charset="-78"/>
              </a:rPr>
              <a:t>.</a:t>
            </a:r>
            <a:endParaRPr lang="en-US" sz="3200" dirty="0">
              <a:cs typeface="B Nazanin" panose="00000400000000000000" pitchFamily="2" charset="-78"/>
            </a:endParaRPr>
          </a:p>
        </p:txBody>
      </p:sp>
      <p:sp>
        <p:nvSpPr>
          <p:cNvPr id="3" name="Content Placeholder 2"/>
          <p:cNvSpPr>
            <a:spLocks noGrp="1"/>
          </p:cNvSpPr>
          <p:nvPr>
            <p:ph sz="quarter" idx="13"/>
          </p:nvPr>
        </p:nvSpPr>
        <p:spPr>
          <a:xfrm>
            <a:off x="1143000" y="731520"/>
            <a:ext cx="6400800" cy="609248"/>
          </a:xfrm>
        </p:spPr>
        <p:txBody>
          <a:bodyPr>
            <a:normAutofit lnSpcReduction="10000"/>
          </a:bodyPr>
          <a:lstStyle/>
          <a:p>
            <a:pPr marL="45720" indent="0" algn="ctr">
              <a:buNone/>
            </a:pPr>
            <a:r>
              <a:rPr lang="fa-IR" b="1" dirty="0"/>
              <a:t> </a:t>
            </a:r>
            <a:r>
              <a:rPr lang="fa-IR" sz="3600" b="1" dirty="0">
                <a:cs typeface="B Titr" panose="00000700000000000000" pitchFamily="2" charset="-78"/>
              </a:rPr>
              <a:t>ﺗﻌﺮﯾﻒ ﺧﻮدﮐﺸﯽ و ﺳﺎﯾﺮ اﺻﻄﻼﺣﺎت:</a:t>
            </a:r>
            <a:endParaRPr lang="en-US" sz="2800" dirty="0">
              <a:cs typeface="B Titr" panose="00000700000000000000" pitchFamily="2" charset="-78"/>
            </a:endParaRPr>
          </a:p>
        </p:txBody>
      </p:sp>
    </p:spTree>
    <p:extLst>
      <p:ext uri="{BB962C8B-B14F-4D97-AF65-F5344CB8AC3E}">
        <p14:creationId xmlns:p14="http://schemas.microsoft.com/office/powerpoint/2010/main" val="41916110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467544" y="188640"/>
            <a:ext cx="8280920" cy="6480720"/>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2000" dirty="0">
                <a:cs typeface="B Nazanin" panose="00000400000000000000" pitchFamily="2" charset="-78"/>
              </a:rPr>
              <a:t>ﻋﻼوه ﺑﺮ ﻧﺸﺎﻧﻪ ﻫﺎي ﻓﻮق، ﯾﮏ ﺳﺮي </a:t>
            </a:r>
            <a:r>
              <a:rPr lang="fa-IR" sz="2000" b="1" u="sng" dirty="0">
                <a:cs typeface="B Nazanin" panose="00000400000000000000" pitchFamily="2" charset="-78"/>
              </a:rPr>
              <a:t>ﻋﻼﺋﻢ ﻫﺸﺪار دﻫﻨﺪه ﺧﻄﺮ  ﺣﺎد ﺧﻮدﮐﺸﯽ</a:t>
            </a:r>
            <a:r>
              <a:rPr lang="fa-IR" sz="2000" dirty="0">
                <a:cs typeface="B Nazanin" panose="00000400000000000000" pitchFamily="2" charset="-78"/>
              </a:rPr>
              <a:t> ﻧﯿﺰ وﺟﻮد دارد ﮐﻪ ﺧﺎﻧﻮاده ﺑﺎﯾﺪ درﺻﻮرت ﻣﺸﺎﻫﺪه ﻫﺮ ﯾﮏ از آﻧﻬﺎ ، ﻓﻮرا و ﺑﺪون ﻓﻮت وﻗﺖ از ﯾﮏ </a:t>
            </a:r>
            <a:endParaRPr lang="fa-IR" sz="2000" dirty="0" smtClean="0">
              <a:cs typeface="B Nazanin" panose="00000400000000000000" pitchFamily="2" charset="-78"/>
            </a:endParaRPr>
          </a:p>
          <a:p>
            <a:pPr algn="ctr"/>
            <a:r>
              <a:rPr lang="fa-IR" sz="2000" dirty="0" smtClean="0">
                <a:cs typeface="B Nazanin" panose="00000400000000000000" pitchFamily="2" charset="-78"/>
              </a:rPr>
              <a:t>ﭘﺰﺷﮏ </a:t>
            </a:r>
            <a:r>
              <a:rPr lang="fa-IR" sz="2000" dirty="0">
                <a:cs typeface="B Nazanin" panose="00000400000000000000" pitchFamily="2" charset="-78"/>
              </a:rPr>
              <a:t>ﯾﺎ روان ﭘﺰﺷﮏ ﮐﻤﮏ ﺑﮕﯿﺮﯾﺪ.  </a:t>
            </a:r>
            <a:endParaRPr lang="fa-IR" sz="2000" dirty="0" smtClean="0">
              <a:cs typeface="B Nazanin" panose="00000400000000000000" pitchFamily="2" charset="-78"/>
            </a:endParaRPr>
          </a:p>
          <a:p>
            <a:pPr algn="ctr"/>
            <a:endParaRPr lang="en-US" sz="2000" dirty="0">
              <a:cs typeface="B Nazanin" panose="00000400000000000000" pitchFamily="2" charset="-78"/>
            </a:endParaRPr>
          </a:p>
          <a:p>
            <a:pPr lvl="0" algn="ctr"/>
            <a:r>
              <a:rPr lang="fa-IR" sz="2000" dirty="0">
                <a:cs typeface="B Nazanin" panose="00000400000000000000" pitchFamily="2" charset="-78"/>
              </a:rPr>
              <a:t>ﺗﻬﺪﯾﺪ ﺑﻪ ﺻﺪﻣﻪ زدن ﯾﺎ ﮐﺸﺘﻦ ﺧﻮد ﯾﺎ ﺻﺤﺒﺖ در ﻣﻮرد آن. </a:t>
            </a:r>
            <a:endParaRPr lang="en-US" sz="2000" dirty="0">
              <a:cs typeface="B Nazanin" panose="00000400000000000000" pitchFamily="2" charset="-78"/>
            </a:endParaRPr>
          </a:p>
          <a:p>
            <a:pPr lvl="0" algn="ctr"/>
            <a:r>
              <a:rPr lang="fa-IR" sz="2000" dirty="0">
                <a:cs typeface="B Nazanin" panose="00000400000000000000" pitchFamily="2" charset="-78"/>
              </a:rPr>
              <a:t>  ﺗﻬﯿﻪ وﺳﺎﯾﻞ  ﺧﻮدﮐﺸﯽ ﻣﺎﻧﻨﺪ اﺳﻠﺤﻪ، ﻗﺮص و ﯾﺎ  درﺻﺪد ﺗﻬﯿﻪ آن ﺑﻮدن. </a:t>
            </a:r>
            <a:endParaRPr lang="en-US" sz="2000" dirty="0">
              <a:cs typeface="B Nazanin" panose="00000400000000000000" pitchFamily="2" charset="-78"/>
            </a:endParaRPr>
          </a:p>
          <a:p>
            <a:pPr lvl="0" algn="ctr"/>
            <a:r>
              <a:rPr lang="en-US" sz="2000" dirty="0">
                <a:cs typeface="B Nazanin" panose="00000400000000000000" pitchFamily="2" charset="-78"/>
              </a:rPr>
              <a:t> </a:t>
            </a:r>
            <a:r>
              <a:rPr lang="fa-IR" sz="2000" dirty="0">
                <a:cs typeface="B Nazanin" panose="00000400000000000000" pitchFamily="2" charset="-78"/>
              </a:rPr>
              <a:t>ﻧﻮﺷﺘﻦ ﯾﺎدداﺷﺖ ﺧﻮدﮐﺸﯽ و ﯾﺎ وﺻﯿﺖ ﻧﺎﻣﻪ. </a:t>
            </a:r>
            <a:endParaRPr lang="en-US" sz="2000" dirty="0">
              <a:cs typeface="B Nazanin" panose="00000400000000000000" pitchFamily="2" charset="-78"/>
            </a:endParaRPr>
          </a:p>
          <a:p>
            <a:pPr lvl="0" algn="ctr"/>
            <a:r>
              <a:rPr lang="fa-IR" sz="2000" dirty="0">
                <a:cs typeface="B Nazanin" panose="00000400000000000000" pitchFamily="2" charset="-78"/>
              </a:rPr>
              <a:t>  اﺿﻄﺮاب و ﺑﯿﻘﺮاري ﺷﺪﯾﺪ. </a:t>
            </a:r>
            <a:endParaRPr lang="en-US" sz="2000" dirty="0">
              <a:cs typeface="B Nazanin" panose="00000400000000000000" pitchFamily="2" charset="-78"/>
            </a:endParaRPr>
          </a:p>
          <a:p>
            <a:pPr lvl="0" algn="ctr"/>
            <a:r>
              <a:rPr lang="fa-IR" sz="2000" dirty="0">
                <a:cs typeface="B Nazanin" panose="00000400000000000000" pitchFamily="2" charset="-78"/>
              </a:rPr>
              <a:t>  ﺧﺸﻢ  ﯾﺎ ﮐﯿﻨﻪ ﺟﻮﯾﯽ و ﺣﺲ اﻧﺘﻘﺎم زﯾﺎد و ﮐﻨﺘﺮل ﻧﺸﺪه. </a:t>
            </a:r>
            <a:endParaRPr lang="en-US" sz="2000" dirty="0">
              <a:cs typeface="B Nazanin" panose="00000400000000000000" pitchFamily="2" charset="-78"/>
            </a:endParaRPr>
          </a:p>
          <a:p>
            <a:r>
              <a:rPr lang="fa-IR" b="1" dirty="0"/>
              <a:t> </a:t>
            </a:r>
            <a:endParaRPr lang="en-US" dirty="0"/>
          </a:p>
        </p:txBody>
      </p:sp>
    </p:spTree>
    <p:extLst>
      <p:ext uri="{BB962C8B-B14F-4D97-AF65-F5344CB8AC3E}">
        <p14:creationId xmlns:p14="http://schemas.microsoft.com/office/powerpoint/2010/main" val="246077321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467544" y="1196752"/>
            <a:ext cx="8136904" cy="5184576"/>
          </a:xfrm>
        </p:spPr>
        <p:txBody>
          <a:bodyPr>
            <a:normAutofit fontScale="92500" lnSpcReduction="10000"/>
          </a:bodyPr>
          <a:lstStyle/>
          <a:p>
            <a:pPr marL="45720" indent="0">
              <a:buNone/>
            </a:pPr>
            <a:r>
              <a:rPr lang="fa-IR" dirty="0" smtClean="0">
                <a:cs typeface="B Nazanin" panose="00000400000000000000" pitchFamily="2" charset="-78"/>
              </a:rPr>
              <a:t>ﻋﻼوه </a:t>
            </a:r>
            <a:r>
              <a:rPr lang="fa-IR" dirty="0">
                <a:cs typeface="B Nazanin" panose="00000400000000000000" pitchFamily="2" charset="-78"/>
              </a:rPr>
              <a:t>ﺑﺮ آﻣﻮزش  ارزﯾﺎﺑﯽ ﺧﻄﺮ  ﺧﻮدﮐﺸﯽ ﺑﻪ ﺧﺎﻧﻮاده ، ﺑﺎﯾﺪ آﻧﻬﺎ را در ﻓﺮاﯾﻨﺪ ﻣﺪﯾﺮﯾﺖ ﺧﻄﺮ ﺧﻮدﮐﺸﯽ ﺑﻮﯾﮋه در ﻣﻮاﻗﻌﯽ ﮐﻪ،   ﺧﻄﺮ ﺧﻮدﮐﺸﯽ ﺑﺎﻻ ﻣﯽ رود، درﮔﯿﺮ ﮐﻨﯿﺪ .ﺑﺎ اﯾﺠﺎد ﯾﮏ ارﺗﺒﺎط ﮐﺎري ﺧﻮب ﺑﺎ ﺧﺎﻧﻮاده و آﻣﻮزش آﻧﻬﺎ، اﻋﻀﺎي ﺧﺎﻧﻮاده ﻣﯽ ﺗﻮاﻧﻨﺪ ﻧﻘﺶ ﺣﻤﺎﯾﺘﯽ ﻣﻮﺛﺮي در ﭘﯿﺸﮕﯿﺮي از ﺧﻮدﮐﺸﯽ داﺷﺘﻪ ﺑﺎﺷﻨﺪ. ﺑﺮاي اﯾﻦ ﻣﻨﻈﻮر اﺑﺘﺪا ﻣﻮﻗﻌﯿﺖ ﻓﻌﻠﯽ ﺑﯿﻤﺎر را ﺑﺎ رﻋﺎﯾﺖ اﺻﻮل رازداري ﺑﺮاي ﺧﺎﻧﻮاده ﺗﻮﺿﯿﺢ دﻫﯿﺪ و ﺳﭙﺲ ﻃﺮح و اﻫﺪاف درﻣﺎن و ﻧﻘﺶ ﻣﻬﻢ آﻧﺎن را در اﯾﻦ ﻓﺮاﯾﻨﺪ ﺗﻮﺿﯿﺢ دﻫﯿﺪ .ﺑﻮﯾﮋه اﻋﻀﺎي ﺧﺎﻧﻮاده را در رﺷﺪ ﻃﺮح اﻣﻨﯿﺖ درﮔﯿﺮ ﮐﻨﯿﺪ، زﯾﺮا آﻧﻬﺎ ﻣﻨﺎﺑﻊ اﻃﻼﻋﺎﺗﯽ ارزﺷﻤﻨﺪي در ﺧﺼﻮص رﻓﺘﺎرﻫﺎي ﻣﺮاﺟﻊ ﺑﻮده و ﻣﯽ ﺗﻮاﻧﻨﺪ ﺑﻪ ﻃﺮاﺣﯽ ﻃﺮح اﻣﻨﯿﺖ و اﺟﺮاي آن در ﻣﻨﺰل ﮐﻤﮏ ﮐﻨﻨﺪ .ﻋﻼوه ﺑﺮاﯾﻦ، ﺧﺎﻧﻮاده ﻣﯽ ﺗﻮاﻧﺪ در ﮐﺎﻫﺶ ﺧﻄﺮ ﺧﻮدﮐﺸﯽ در ﻣﺤﯿﻂ ﻣﻮﺛﺮﻧﺪ .ﺷﻤﺎ ﻣﯽ ﺗﻮاﻧﯿﺪ ﺑﻪ ﺧﺎﻧﻮاده آﻣﻮزش دﻫﯿﺪ ﺗﺎ دﺳﺘﺮﺳﯽ ﻓﺮد را ﺑﻪ  وﺳﺎﯾﻞ ﻣﺮگ آور ﻣﺎﻧﻨﺪ اﺳﻠﺤﻪ، ﻣﻮاد ﻣﺴﻤﻮم ﮐﻨﻨﺪه و ﯾﺎ ﻣﻘﺎدﯾﺮ زﯾﺎد دارو ﮐﺎﻫﺶ دﻫﻨﺪ  .اﮔﺮﭼﻪ ﻧﻤﯽ ﺗﻮان ﻫﻤﻪ ﺟﻨﺒﻪ ﻫﺎي ﻣﺤﯿﻂ ﺑﯿﻤﺎر را ﮐﻨﺘﺮل ﮐﺮد وﻟﯽ ﮐﻨﺎرﮔﺬاﺷﺘﻦ و ﻣﺨﻔﯽ ﮐﺮدن وﺳﺎﯾﻞ ﻣﺮﮔﺒﺎر ﻣﯽ ﺗﻮاﻧﺪ اﺣﺘﻤﺎل ﯾﮏ اﻗﺪام ﺗﮑﺎﻧﻪ اي را ﮐﺎﻫﺶ دﻫﺪ. ﺗﺎﮐﯿﺪ ﮐﻨﯿﺪ در اﻏﻠﺐ ﻣﻮارد اﮔﺮ ﺣﻤﺎﯾﺖ ﺧﺎﻧﻮاده وﺟﻮد داﺷﺘﻪ ﺑﺎﺷﺪ، ﺧﻄﺮ ﺧﻮدﮐﺸﯽ ﺑﺪون اﻟﺰام ﺑﻪ ﺑﺴﺘﺮي ﮐﺮدن ﺑﯿﻤﺎر، ﻗﺎﺑﻞ ﻣﺪﯾﺮﯾﺖ اﺳﺖ .  در اﻧﺘﻬﺎ ﺧﺎﻧﻮاده را ﺗﺸﻮﯾﻖ ﮐﻨﯿﺪ ﺑﻪ ﻧﯿﺎزﻫﺎ و ﻧﮕﺮاﻧﯽ ﻫﺎي  ﺑﯿﻤﺎر ﺗﻮﺟﻪ داﺷﺘﻪ ﺑﺎﺷﻨﺪ و در ﻫﺮﺣﺎل، از آﻧﻬﺎ ﺣﻤﺎﯾﺖ ﮐﺮده و اﻧﺰواي ﻋﺎﻃﻔﯽ آﻧﺎن را ﮐﺎﻫﺶ دﻫﻨﺪ .ﻫﻤﭽﻨﯿﻦ، ﺑﻪ ﻧﮕﺮاﻧﯽ ﻫﺎ و  اﺣﺴﺎﺳﺎت ﺧﺎﻧﻮاده ﻣﺎﻧﻨﺪ ﺗﺮس ﯾﺎ ﺧﺸﻢ ﻧﯿﺰ ﺗﻮﺟﻪ ﮐﻨﯿﺪ و اﮔﺮ ﻧﯿﺎز ﺑﻪ ﺣﻤﺎﯾﺖ و ﮐﻤﮏ دارﻧﺪ، ارﺟﺎع ﻣﻨﺎﺳﺐ را اﻧﺠﺎم دﻫﯿﺪ .                                    </a:t>
            </a:r>
            <a:r>
              <a:rPr lang="fa-IR" dirty="0" smtClean="0">
                <a:cs typeface="B Nazanin" panose="00000400000000000000" pitchFamily="2" charset="-78"/>
              </a:rPr>
              <a:t>      </a:t>
            </a:r>
            <a:endParaRPr lang="en-US" dirty="0">
              <a:cs typeface="B Nazanin" panose="00000400000000000000" pitchFamily="2" charset="-78"/>
            </a:endParaRPr>
          </a:p>
          <a:p>
            <a:pPr marL="45720" indent="0" rtl="0">
              <a:buNone/>
            </a:pPr>
            <a:r>
              <a:rPr lang="fa-IR" dirty="0">
                <a:cs typeface="B Nazanin" panose="00000400000000000000" pitchFamily="2" charset="-78"/>
              </a:rPr>
              <a:t/>
            </a:r>
            <a:br>
              <a:rPr lang="fa-IR" dirty="0">
                <a:cs typeface="B Nazanin" panose="00000400000000000000" pitchFamily="2" charset="-78"/>
              </a:rPr>
            </a:br>
            <a:r>
              <a:rPr lang="fa-IR" dirty="0"/>
              <a:t> </a:t>
            </a:r>
            <a:endParaRPr lang="en-US" dirty="0"/>
          </a:p>
        </p:txBody>
      </p:sp>
    </p:spTree>
    <p:extLst>
      <p:ext uri="{BB962C8B-B14F-4D97-AF65-F5344CB8AC3E}">
        <p14:creationId xmlns:p14="http://schemas.microsoft.com/office/powerpoint/2010/main" val="315818164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143000" y="2492896"/>
            <a:ext cx="6400800" cy="1713344"/>
          </a:xfrm>
        </p:spPr>
        <p:txBody>
          <a:bodyPr/>
          <a:lstStyle/>
          <a:p>
            <a:pPr marL="45720" indent="0" algn="ctr">
              <a:buNone/>
            </a:pPr>
            <a:r>
              <a:rPr lang="fa-IR" sz="7200" b="1" dirty="0">
                <a:cs typeface="B Titr" panose="00000700000000000000" pitchFamily="2" charset="-78"/>
              </a:rPr>
              <a:t>پیوست</a:t>
            </a:r>
            <a:endParaRPr lang="en-US" sz="7200" dirty="0">
              <a:cs typeface="B Titr" panose="00000700000000000000" pitchFamily="2" charset="-78"/>
            </a:endParaRPr>
          </a:p>
          <a:p>
            <a:endParaRPr lang="en-US" dirty="0"/>
          </a:p>
        </p:txBody>
      </p:sp>
    </p:spTree>
    <p:extLst>
      <p:ext uri="{BB962C8B-B14F-4D97-AF65-F5344CB8AC3E}">
        <p14:creationId xmlns:p14="http://schemas.microsoft.com/office/powerpoint/2010/main" val="241055053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539552" y="731520"/>
            <a:ext cx="8064896" cy="5721816"/>
          </a:xfrm>
        </p:spPr>
        <p:txBody>
          <a:bodyPr>
            <a:normAutofit/>
          </a:bodyPr>
          <a:lstStyle/>
          <a:p>
            <a:pPr marL="45720" indent="0">
              <a:buNone/>
            </a:pPr>
            <a:r>
              <a:rPr lang="fa-IR" b="1" dirty="0">
                <a:cs typeface="B Titr" panose="00000700000000000000" pitchFamily="2" charset="-78"/>
              </a:rPr>
              <a:t>ﮐﺎر ﺑﺮگ ﻃﺮح </a:t>
            </a:r>
            <a:r>
              <a:rPr lang="fa-IR" b="1" dirty="0" smtClean="0">
                <a:cs typeface="B Titr" panose="00000700000000000000" pitchFamily="2" charset="-78"/>
              </a:rPr>
              <a:t>اﻣﻨﯿﺖ</a:t>
            </a:r>
          </a:p>
          <a:p>
            <a:pPr marL="45720" indent="0">
              <a:buNone/>
            </a:pPr>
            <a:endParaRPr lang="en-US" dirty="0"/>
          </a:p>
          <a:p>
            <a:pPr marL="45720" indent="0">
              <a:buNone/>
            </a:pPr>
            <a:r>
              <a:rPr lang="fa-IR" dirty="0" smtClean="0">
                <a:cs typeface="B Nazanin" panose="00000400000000000000" pitchFamily="2" charset="-78"/>
              </a:rPr>
              <a:t>اﮔﺮ </a:t>
            </a:r>
            <a:r>
              <a:rPr lang="fa-IR" dirty="0">
                <a:cs typeface="B Nazanin" panose="00000400000000000000" pitchFamily="2" charset="-78"/>
              </a:rPr>
              <a:t>اﻓﮑﺎر ﺻﺪﻣﻪ زدن ﺑﻪ ﺧﻮد دارﯾﺪ از ﻗﺪم اول ﺷﺮوع ﮐﻨﯿﺪ و ﺑﻪ ﺗﺮﺗﯿﺐ ﺟﻠﻮ ﺑﺮوﯾﺪ. ﯾﺎدﺗﺎن ﺑﺎﺷﺪ اﻓﮑﺎر ﺧﻮدﮐﺸﯽ ﻣﯽ ﺗﻮاﻧﺪ ﺧﯿﻠﯽ ﻗﻮي ﺑﻪ ﻧﻈﺮ ﺑﺮﺳﺪ و ﯾﺎ ﻣﻤﮑﻦ اﺳﺖ ﺗﺼﻮر ﮐﻨﯿﺪ  ﺑﺮاي ﻫﻤﯿﺸﻪ ﻃﻮل ﻣﯽ ﮐﺸﺪ وﻟﯽ ﻧﻮﻣﯿﺪي ﮐﻪ اﺣﺴﺎس ﻣﯽ ﮐﻨﯿﺪ ﺑﺮاي ﻫﻤﯿﺸﻪ ﻃﻮل ﻧﻤﯽ ﮐﺸﺪ و ﺑﺎ  ﮔﺬﺷﺖ زﻣﺎن و درﻣﺎن ﺑﻬﺘﺮ ﻣﯽ ﺷﻮﯾﺪ .وﻗﺘﯽ اﯾﻦ اﻓﮑﺎر ﮐﻤﺮﻧﮓ ﻣﯽ ﺷﻮﻧﺪ ﻣﯽ ﺗﻮاﻧﯿﺪ اﻧﺮژي  ﺧﻮد را روي ﺣﻞ ﻣﺸﮑﻼﺗﯽ ﮐﻪ اﺣﺴﺎس ﺑﺪي در ﺷﻤﺎ اﯾﺠﺎد ﻣﯽ ﮐﻨﺪ، ﺑﮕﺬارﯾﺪ .ﺷﻤﺎ ﻣﯽ ﺗﻮاﻧﯿﺪ اﯾﻦ ﻣﺸﮑﻼت را ﺣﻞ ﮐﻨﯿﺪ و ﯾﺎ ﭘﺸﺖ ﺳﺮ ﺑﮕﺬارﯾﺪ .از آﻧﺠﺎﯾﯽ ﮐﻪ وﻗﺘﯽ اﻓﮑﺎر ﺧﻮدﮐﺸﯽ دارﯾﺪ ﺗﻤﺮﮐﺰ و ﺗﻔﮑﺮ ﻣﻨﻄﻘﯽ ﺳﺨﺖ ﻣﯽ ﺷﻮد، اﯾﻦ ﺑﺮﮔﻪ را ﮐﭙﯽ ﮐﻨﯿﺪ و در ﺟﺎﯾﯽ ﻣﺜﻞ ﮐﯿﻒ دﺳﺘﯽ و ﯾﺎ روي ﮔﻮﺷﯽ ﻣﻮﺑﺎﯾﻞ و  ...ﺑﮕﺬارﯾﺪ ﺗﺎ در ﺻﻮرت ﻟﺰوم راﺣﺖ ﺑﺘﻮاﻧﯿﺪ آن را ﭘﯿﺪا ﮐﻨﯿﺪ.</a:t>
            </a:r>
            <a:endParaRPr lang="en-US" dirty="0">
              <a:cs typeface="B Nazanin" panose="00000400000000000000" pitchFamily="2" charset="-78"/>
            </a:endParaRPr>
          </a:p>
          <a:p>
            <a:endParaRPr lang="en-US" dirty="0"/>
          </a:p>
        </p:txBody>
      </p:sp>
    </p:spTree>
    <p:extLst>
      <p:ext uri="{BB962C8B-B14F-4D97-AF65-F5344CB8AC3E}">
        <p14:creationId xmlns:p14="http://schemas.microsoft.com/office/powerpoint/2010/main" val="5745430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51520" y="332656"/>
            <a:ext cx="8568952" cy="6081856"/>
          </a:xfrm>
        </p:spPr>
        <p:txBody>
          <a:bodyPr>
            <a:normAutofit lnSpcReduction="10000"/>
          </a:bodyPr>
          <a:lstStyle/>
          <a:p>
            <a:pPr marL="45720" indent="0">
              <a:buNone/>
            </a:pPr>
            <a:endParaRPr lang="en-US" dirty="0"/>
          </a:p>
          <a:p>
            <a:pPr marL="45720" indent="0">
              <a:buNone/>
            </a:pPr>
            <a:r>
              <a:rPr lang="fa-IR" dirty="0" smtClean="0">
                <a:cs typeface="B Nazanin" panose="00000400000000000000" pitchFamily="2" charset="-78"/>
              </a:rPr>
              <a:t>1</a:t>
            </a:r>
            <a:r>
              <a:rPr lang="fa-IR" dirty="0">
                <a:cs typeface="B Nazanin" panose="00000400000000000000" pitchFamily="2" charset="-78"/>
              </a:rPr>
              <a:t>) ﻓﻌﺎﻟﯿﺖ ﻫﺎي زﯾﺮ را ﺑﺮاي آرام ﮐﺮدن  /راﺣﺖ ﮐﺮدن ﺧﻮد اﻧﺠﺎم ﻣﯽ دﻫﻢ </a:t>
            </a:r>
            <a:endParaRPr lang="en-US" dirty="0">
              <a:cs typeface="B Nazanin" panose="00000400000000000000" pitchFamily="2" charset="-78"/>
            </a:endParaRPr>
          </a:p>
          <a:p>
            <a:pPr marL="45720" indent="0">
              <a:buNone/>
            </a:pPr>
            <a:r>
              <a:rPr lang="fa-IR" dirty="0">
                <a:cs typeface="B Nazanin" panose="00000400000000000000" pitchFamily="2" charset="-78"/>
              </a:rPr>
              <a:t>2</a:t>
            </a:r>
            <a:r>
              <a:rPr lang="fa-IR" dirty="0" smtClean="0">
                <a:cs typeface="B Nazanin" panose="00000400000000000000" pitchFamily="2" charset="-78"/>
              </a:rPr>
              <a:t>) </a:t>
            </a:r>
            <a:r>
              <a:rPr lang="fa-IR" dirty="0">
                <a:cs typeface="B Nazanin" panose="00000400000000000000" pitchFamily="2" charset="-78"/>
              </a:rPr>
              <a:t>دﻻﯾﻞ زﻧﺪه ﻣﺎﻧﺪن را ﺑﻪ ﺧﻮدم ﯾﺎدآوري ﻣﯽ ﮐﻨﻢ</a:t>
            </a:r>
            <a:endParaRPr lang="en-US" dirty="0">
              <a:cs typeface="B Nazanin" panose="00000400000000000000" pitchFamily="2" charset="-78"/>
            </a:endParaRPr>
          </a:p>
          <a:p>
            <a:pPr marL="45720" indent="0">
              <a:buNone/>
            </a:pPr>
            <a:r>
              <a:rPr lang="fa-IR" dirty="0">
                <a:cs typeface="B Nazanin" panose="00000400000000000000" pitchFamily="2" charset="-78"/>
              </a:rPr>
              <a:t>3</a:t>
            </a:r>
            <a:r>
              <a:rPr lang="fa-IR" dirty="0" smtClean="0">
                <a:cs typeface="B Nazanin" panose="00000400000000000000" pitchFamily="2" charset="-78"/>
              </a:rPr>
              <a:t>) </a:t>
            </a:r>
            <a:r>
              <a:rPr lang="fa-IR" dirty="0">
                <a:cs typeface="B Nazanin" panose="00000400000000000000" pitchFamily="2" charset="-78"/>
              </a:rPr>
              <a:t>ﺑﻪ ﯾﮑﯽ از دوﺳﺘﺎن ﯾﺎ اﻋﻀﺎي ﺧﺎﻧﻮاده ام زﻧﮓ ﻣﯽ زﻧﻢ </a:t>
            </a:r>
            <a:endParaRPr lang="en-US" dirty="0">
              <a:cs typeface="B Nazanin" panose="00000400000000000000" pitchFamily="2" charset="-78"/>
            </a:endParaRPr>
          </a:p>
          <a:p>
            <a:pPr marL="45720" indent="0">
              <a:buNone/>
            </a:pPr>
            <a:r>
              <a:rPr lang="fa-IR" dirty="0">
                <a:cs typeface="B Nazanin" panose="00000400000000000000" pitchFamily="2" charset="-78"/>
              </a:rPr>
              <a:t>ﻧﺎم :                                         ﺷﻤﺎره ﺗﻠﻔﻦ:  </a:t>
            </a:r>
            <a:endParaRPr lang="en-US" dirty="0">
              <a:cs typeface="B Nazanin" panose="00000400000000000000" pitchFamily="2" charset="-78"/>
            </a:endParaRPr>
          </a:p>
          <a:p>
            <a:pPr marL="45720" indent="0">
              <a:buNone/>
            </a:pPr>
            <a:r>
              <a:rPr lang="fa-IR" dirty="0">
                <a:cs typeface="B Nazanin" panose="00000400000000000000" pitchFamily="2" charset="-78"/>
              </a:rPr>
              <a:t>4</a:t>
            </a:r>
            <a:r>
              <a:rPr lang="fa-IR" dirty="0" smtClean="0">
                <a:cs typeface="B Nazanin" panose="00000400000000000000" pitchFamily="2" charset="-78"/>
              </a:rPr>
              <a:t>)اﮔﺮ </a:t>
            </a:r>
            <a:r>
              <a:rPr lang="fa-IR" dirty="0">
                <a:cs typeface="B Nazanin" panose="00000400000000000000" pitchFamily="2" charset="-78"/>
              </a:rPr>
              <a:t>ﺷﺨﺺ ﺑﺎﻻ در دﺳﺘﺮس ﻧﺒﻮد ﺑﻪ اﯾﻦ ﻓﺮد زﻧﮓ ﻣﯽ زﻧﻢ</a:t>
            </a:r>
            <a:endParaRPr lang="en-US" dirty="0">
              <a:cs typeface="B Nazanin" panose="00000400000000000000" pitchFamily="2" charset="-78"/>
            </a:endParaRPr>
          </a:p>
          <a:p>
            <a:pPr marL="45720" indent="0">
              <a:buNone/>
            </a:pPr>
            <a:r>
              <a:rPr lang="fa-IR" dirty="0">
                <a:cs typeface="B Nazanin" panose="00000400000000000000" pitchFamily="2" charset="-78"/>
              </a:rPr>
              <a:t>  ﻧﺎم                                         :ﺷﻤﺎره ﺗﻠﻔﻦ:</a:t>
            </a:r>
            <a:endParaRPr lang="en-US" dirty="0">
              <a:cs typeface="B Nazanin" panose="00000400000000000000" pitchFamily="2" charset="-78"/>
            </a:endParaRPr>
          </a:p>
          <a:p>
            <a:pPr marL="45720" indent="0">
              <a:buNone/>
            </a:pPr>
            <a:r>
              <a:rPr lang="fa-IR" dirty="0">
                <a:cs typeface="B Nazanin" panose="00000400000000000000" pitchFamily="2" charset="-78"/>
              </a:rPr>
              <a:t>5</a:t>
            </a:r>
            <a:r>
              <a:rPr lang="fa-IR" dirty="0" smtClean="0">
                <a:cs typeface="B Nazanin" panose="00000400000000000000" pitchFamily="2" charset="-78"/>
              </a:rPr>
              <a:t>)ﺑﻪ </a:t>
            </a:r>
            <a:r>
              <a:rPr lang="fa-IR" dirty="0">
                <a:cs typeface="B Nazanin" panose="00000400000000000000" pitchFamily="2" charset="-78"/>
              </a:rPr>
              <a:t>ﯾﮏ ﻣﺘﺨﺼﺺ زﻧﮓ ﻣﯽ زﻧﻢ </a:t>
            </a:r>
            <a:endParaRPr lang="en-US" dirty="0">
              <a:cs typeface="B Nazanin" panose="00000400000000000000" pitchFamily="2" charset="-78"/>
            </a:endParaRPr>
          </a:p>
          <a:p>
            <a:pPr marL="45720" indent="0">
              <a:buNone/>
            </a:pPr>
            <a:r>
              <a:rPr lang="fa-IR" dirty="0">
                <a:cs typeface="B Nazanin" panose="00000400000000000000" pitchFamily="2" charset="-78"/>
              </a:rPr>
              <a:t> ﻧﺎم                                        :ﺷﻤﺎره ﺗﻠﻔﻦ: </a:t>
            </a:r>
            <a:endParaRPr lang="en-US" dirty="0">
              <a:cs typeface="B Nazanin" panose="00000400000000000000" pitchFamily="2" charset="-78"/>
            </a:endParaRPr>
          </a:p>
          <a:p>
            <a:pPr marL="45720" indent="0">
              <a:buNone/>
            </a:pPr>
            <a:r>
              <a:rPr lang="fa-IR" dirty="0">
                <a:cs typeface="B Nazanin" panose="00000400000000000000" pitchFamily="2" charset="-78"/>
              </a:rPr>
              <a:t>6</a:t>
            </a:r>
            <a:r>
              <a:rPr lang="fa-IR" dirty="0" smtClean="0">
                <a:cs typeface="B Nazanin" panose="00000400000000000000" pitchFamily="2" charset="-78"/>
              </a:rPr>
              <a:t>)ﺑﻪ </a:t>
            </a:r>
            <a:r>
              <a:rPr lang="fa-IR" dirty="0">
                <a:cs typeface="B Nazanin" panose="00000400000000000000" pitchFamily="2" charset="-78"/>
              </a:rPr>
              <a:t>اورژاﻧﺲ اﺟﺘﻤﺎﻋﯽ زﻧﮓ ﻣﯽ زﻧﻢ </a:t>
            </a:r>
            <a:endParaRPr lang="en-US" dirty="0">
              <a:cs typeface="B Nazanin" panose="00000400000000000000" pitchFamily="2" charset="-78"/>
            </a:endParaRPr>
          </a:p>
          <a:p>
            <a:pPr marL="45720" indent="0">
              <a:buNone/>
            </a:pPr>
            <a:r>
              <a:rPr lang="fa-IR" dirty="0">
                <a:cs typeface="B Nazanin" panose="00000400000000000000" pitchFamily="2" charset="-78"/>
              </a:rPr>
              <a:t>شماره :</a:t>
            </a:r>
            <a:endParaRPr lang="en-US" dirty="0">
              <a:cs typeface="B Nazanin" panose="00000400000000000000" pitchFamily="2" charset="-78"/>
            </a:endParaRPr>
          </a:p>
          <a:p>
            <a:pPr marL="45720" indent="0">
              <a:buNone/>
            </a:pPr>
            <a:r>
              <a:rPr lang="fa-IR" dirty="0">
                <a:cs typeface="B Nazanin" panose="00000400000000000000" pitchFamily="2" charset="-78"/>
              </a:rPr>
              <a:t>7</a:t>
            </a:r>
            <a:r>
              <a:rPr lang="fa-IR" dirty="0" smtClean="0">
                <a:cs typeface="B Nazanin" panose="00000400000000000000" pitchFamily="2" charset="-78"/>
              </a:rPr>
              <a:t>) </a:t>
            </a:r>
            <a:r>
              <a:rPr lang="fa-IR" dirty="0">
                <a:cs typeface="B Nazanin" panose="00000400000000000000" pitchFamily="2" charset="-78"/>
              </a:rPr>
              <a:t>ﺑﻪ ﺟﺎﯾﯽ ﮐﻪ در آن اﻣﻦ ﺧﻮاﻫﻢ ﺑﻮد، ﻣﯽ روم </a:t>
            </a:r>
            <a:endParaRPr lang="en-US" dirty="0">
              <a:cs typeface="B Nazanin" panose="00000400000000000000" pitchFamily="2" charset="-78"/>
            </a:endParaRPr>
          </a:p>
          <a:p>
            <a:pPr marL="45720" indent="0">
              <a:buNone/>
            </a:pPr>
            <a:r>
              <a:rPr lang="fa-IR" dirty="0">
                <a:cs typeface="B Nazanin" panose="00000400000000000000" pitchFamily="2" charset="-78"/>
              </a:rPr>
              <a:t>8</a:t>
            </a:r>
            <a:r>
              <a:rPr lang="fa-IR" dirty="0" smtClean="0">
                <a:cs typeface="B Nazanin" panose="00000400000000000000" pitchFamily="2" charset="-78"/>
              </a:rPr>
              <a:t>) </a:t>
            </a:r>
            <a:r>
              <a:rPr lang="fa-IR" dirty="0">
                <a:cs typeface="B Nazanin" panose="00000400000000000000" pitchFamily="2" charset="-78"/>
              </a:rPr>
              <a:t>ﺑﻪ اورژاﻧﺲ ﻧﺰدﯾﮏ ﺗﺮﯾﻦ ﺑﯿﻤﺎرﺳﺘﺎن ﻣﯽ روم</a:t>
            </a:r>
            <a:endParaRPr lang="en-US" dirty="0">
              <a:cs typeface="B Nazanin" panose="00000400000000000000" pitchFamily="2" charset="-78"/>
            </a:endParaRPr>
          </a:p>
          <a:p>
            <a:pPr marL="45720" indent="0">
              <a:buNone/>
            </a:pPr>
            <a:r>
              <a:rPr lang="fa-IR" dirty="0">
                <a:cs typeface="B Nazanin" panose="00000400000000000000" pitchFamily="2" charset="-78"/>
              </a:rPr>
              <a:t> 9) اگر اﺣﺴﺎس ﮐﺮدم ﺑﺎ اﻣﻨﯿﺖ ﻧﻤﯽ ﺗﻮاﻧﻢ ﺧﻮدم را ﺑﻪ ﺑﯿﻤﺎرﺳﺘﺎن ﺑﺮﺳﺎﻧﻢ، ﺑﻪ اورژاﻧﺲ زﻧﮓ ﻣﯽ زﻧﻢ و ﺗﻘﺎﺿﺎي آﻣﺒﻮﻻﻧﺲ  ﻣﯽ ﮐﻨﻢ ﺗﺎ ﻣﻦ را ﺑﻪ ﺑﯿﻤﺎرﺳﺘﺎن ﺑﺒﺮد. </a:t>
            </a:r>
            <a:endParaRPr lang="en-US" dirty="0">
              <a:cs typeface="B Nazanin" panose="00000400000000000000" pitchFamily="2" charset="-78"/>
            </a:endParaRPr>
          </a:p>
          <a:p>
            <a:pPr marL="45720" indent="0">
              <a:buNone/>
            </a:pPr>
            <a:endParaRPr lang="en-US" dirty="0"/>
          </a:p>
        </p:txBody>
      </p:sp>
    </p:spTree>
    <p:extLst>
      <p:ext uri="{BB962C8B-B14F-4D97-AF65-F5344CB8AC3E}">
        <p14:creationId xmlns:p14="http://schemas.microsoft.com/office/powerpoint/2010/main" val="921096385"/>
      </p:ext>
    </p:extLst>
  </p:cSld>
  <p:clrMapOvr>
    <a:masterClrMapping/>
  </p:clrMapOvr>
  <p:transition spd="slow">
    <p:cove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4622" y="0"/>
            <a:ext cx="9144000" cy="6858000"/>
          </a:xfrm>
          <a:prstGeom prst="rect">
            <a:avLst/>
          </a:prstGeom>
        </p:spPr>
      </p:pic>
      <p:sp>
        <p:nvSpPr>
          <p:cNvPr id="5" name="Rectangle 4"/>
          <p:cNvSpPr/>
          <p:nvPr/>
        </p:nvSpPr>
        <p:spPr>
          <a:xfrm>
            <a:off x="1691680" y="3244334"/>
            <a:ext cx="5976664" cy="830997"/>
          </a:xfrm>
          <a:prstGeom prst="rect">
            <a:avLst/>
          </a:prstGeom>
        </p:spPr>
        <p:txBody>
          <a:bodyPr wrap="square">
            <a:spAutoFit/>
          </a:bodyPr>
          <a:lstStyle/>
          <a:p>
            <a:pPr algn="ctr"/>
            <a:r>
              <a:rPr lang="fa-IR" sz="4800" dirty="0" smtClean="0">
                <a:effectLst>
                  <a:outerShdw blurRad="50000" dist="30000" dir="5400000" algn="tl" rotWithShape="0">
                    <a:srgbClr val="000000">
                      <a:alpha val="30000"/>
                    </a:srgbClr>
                  </a:outerShdw>
                </a:effectLst>
                <a:latin typeface="Gill Sans MT"/>
                <a:cs typeface="B Titr" panose="00000700000000000000" pitchFamily="2" charset="-78"/>
              </a:rPr>
              <a:t>با تشکر از بذل توجه شما </a:t>
            </a:r>
            <a:endParaRPr lang="en-US" sz="4800" dirty="0"/>
          </a:p>
        </p:txBody>
      </p:sp>
    </p:spTree>
    <p:extLst>
      <p:ext uri="{BB962C8B-B14F-4D97-AF65-F5344CB8AC3E}">
        <p14:creationId xmlns:p14="http://schemas.microsoft.com/office/powerpoint/2010/main" val="323979392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Override1.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docProps/app.xml><?xml version="1.0" encoding="utf-8"?>
<Properties xmlns="http://schemas.openxmlformats.org/officeDocument/2006/extended-properties" xmlns:vt="http://schemas.openxmlformats.org/officeDocument/2006/docPropsVTypes">
  <Template/>
  <TotalTime>1029</TotalTime>
  <Words>12506</Words>
  <Application>Microsoft Office PowerPoint</Application>
  <PresentationFormat>On-screen Show (4:3)</PresentationFormat>
  <Paragraphs>531</Paragraphs>
  <Slides>95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95</vt:i4>
      </vt:variant>
    </vt:vector>
  </HeadingPairs>
  <TitlesOfParts>
    <vt:vector size="105" baseType="lpstr">
      <vt:lpstr>Arial</vt:lpstr>
      <vt:lpstr>B Nazanin</vt:lpstr>
      <vt:lpstr>B Titr</vt:lpstr>
      <vt:lpstr>Calibri</vt:lpstr>
      <vt:lpstr>Georgia</vt:lpstr>
      <vt:lpstr>Gill Sans MT</vt:lpstr>
      <vt:lpstr>Tahoma</vt:lpstr>
      <vt:lpstr>Trebuchet MS</vt:lpstr>
      <vt:lpstr>Wingdings</vt:lpstr>
      <vt:lpstr>Slipstream</vt:lpstr>
      <vt:lpstr>PowerPoint Presentation</vt:lpstr>
      <vt:lpstr>PowerPoint Presentation</vt:lpstr>
      <vt:lpstr>ﺧﻮدﮐﺸﯽ ﻋﻠﺖ ﺗﻘﺮﯾﺒﺎ ﯾﮏ ﻣﯿﻠﯿﻮن ﻣﺮگ و ﻣﯿﺮ در ﺳﺎل اﺳﺖ ﮐﻪ آن را در  10ﻋﻠﺖ اﺻﻠﯽ ﻣﺮگ و ﻣﯿﺮ در دﻧﯿﺎ ﻗﺮار ﻣﯽ دهد.   همچنین خودکشی 1.4 درصد بار کلی بیماري ها را در جهان تشکیل می دهد.   اگرچه این ارقام هشدار دهنده است ، ولی به نظر می رسد ارقام واقعی بالاتر هم باشد.    </vt:lpstr>
      <vt:lpstr>علاوه براین، خودکشی فقط از دست رفتن و مرگ یک فرد نیست بلکه یک تراژدي براي والدین، همسر و فرزندان و سایر اعضاي خانواده و دوستان است که ممکن است زندگی آنها را از جنبه هاي مختلف روان شناختی، اجتماعی و اقتصادي تحت تاثیر قرار دهد.  اگرچه نرخ خودکشی در کشورهاي مختلف متفاوت است ولی به طور کلی آمارها نشان می دهد میزان خودکشی در 50 سال اخیر 60 درصد افزایش یافته است.</vt:lpstr>
      <vt:lpstr>PowerPoint Presentation</vt:lpstr>
      <vt:lpstr>اﯾﻦ ﻣﺮاﮐﺰ ﻣﻌﻤﻮﻻ اوﻟﯿﻦ ﻧﻘﻄﻪ ﺗﻤﺎس ﺑﺎ اﻓﺮادي ﻫﺴﺘﻨﺪ ﮐﻪ ﻣﻤﮑﻦ اﺳﺖ در ﺧﻄﺮ ﺧﻮدﮐﺸﯽ ﻗﺮار داﺷﺘﻪ ﺑﺎﺷﻨﺪ . اﻟﺒﺘﻪ، ﭼﻮن ﺑﺴﯿﺎري از اﻓﺮادي ﮐﻪ اﻗﺪام ﺑﻪ ﺧﻮدﮐﺸﯽ ﻣﯽ ﮐﻨﻨﺪ داوﻃﻠﺒﺎﻧﻪ در ﻣﻮرد اﻓﮑﺎر و ﯾﺎ ﻧﻘﺸﻪ ﺧﻮد ﺑﺮاي ﺧﻮدﮐﺸﯽ ﺻﺤﺒت نمیﮐﻨﻨﺪ و ﻣﻤﮑﻦ اﺳﺖ ﺑﻪ دﻻﯾﻞ دﯾﮕﺮي ﺑﻪ ﻣﺮاﮐﺰ ﺑﻬﺪاﺷﺘﯽ ﻣﺮاﺟﻌﻪ ﮐﻨﻨﺪ، ارزﯾﺎﺑﯽ ﺧﻄﺮ ﺧﻮدﮐﺸﯽ و ﻣﺘﻌﺎﻗﺐ آن ﻃﺮاﺣﯽ ﺑﺮﻧﺎﻣﻪ اي ﺑﺮاي ﻣﺪﯾﺮﯾﺖ آن ﯾﮑﯽ از ﻣﻬﻤﺘﺮﯾﻦ و ﺣﺴﺎس ﺗﺮﯾﻦ وﻇﺎﯾﻒ ﮐﺴﺎﻧﯽ اﺳﺖ ﮐﻪ در اﯾﻦ ﻣﺮاﮐﺰ ﮐﺎر ﻣﯽ ﮐﻨﻨﺪ . </vt:lpstr>
      <vt:lpstr>ﺑﻮﯾﮋه ﮐﺎرﺷﻨﺎﺳﺎن ﺳﻼﻣﺖ روان ﮐﻪ ﺑﺎ اﻓﺮادي ﮐﺎر ﻣﯽ ﮐﻨﻨﺪ ﮐﻪ ﻣﺸﮑﻼت  و اﺧﺘﻼﻻت روان ﭘﺰﺷﮑﯽ دارﻧﺪ ﺑﺎﯾﺪ ﻧﺴﺒﺖ ﺑﻪ اﺣﺘﻤﺎل ﺧﻮدﮐﺸﯽ در ﻣﺮاﺟﻌﺎن ﺧﻮد ﺣﺴﺎس ﺑﻮده و ﺑﺘﻮاﻧﻨﺪ ﺑﻪ ﺷﮑﻞ دﻗﯿﻘﯽ آن را ارزﯾﺎﺑﯽ و ﻣﺪﯾﺮﯾﺖ ﮐﺮده و ﯾﺎ درﺻﻮرت ﻟﺰوم ارﺟﺎع ﻣﻨﺎﺳﺐ را اﻧﺠﺎم دﻫﻨﺪ .</vt:lpstr>
      <vt:lpstr>PowerPoint Presentation</vt:lpstr>
      <vt:lpstr> ﺗﻌﺮﯾﻒ ﯾﮑﺴﺎن از واژه ﻫﺎ و اﺻﻄﻼﺣﺎﺗﯽ ﮐﻪ در ﺣﻮزه ﺗﺨﺼﺼﯽ ﺧﻮدﮐﺸﯽ ﻣﻮرد اﺳﺘﻔﺎده ﻗﺮار ﻣﯽ ﮔﯿﺮد ﺑﻪ ارزﯾﺎﺑﯽ، ارﺟﺎع و ﻣﺪﯾﺮﯾﺖ ﻣﻨﺎﺳﺐ ﺑﯿﻤﺎران ﮐﻤﮏ ﻣﯽ ﮐﻨﺪ. ﺑﻪ ﻋﺒﺎرت دﯾﮕﺮ اﺳﺘﻔﺎده از زﺑﺎن ﻣﺸﺘﺮك ﺑﻮﯾﮋه در ﻣﺮاﮐﺰ ﻣﺮاﻗﺒﺖ ﻫﺎي اوﻟﯿﻪ ﮐﻪ اﻏﻠﺐ ﺑﻪ ﺻﻮرت ﺗﯿﻤﯽ ﮐﺎر ﻣﯽ ﮐﻨﻨﺪ در ﻣﺪﯾﺮﯾﺖ ﺑﻪ ﻣﻮﻗﻊ و ﻣﻨﺎﺳﺐ ﺧﻮدﮐﺸﯽ اﻫﻤﯿﺖ زﯾﺎدي دارد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ﺧﻮدﮐﺸﯽ ﭘﺪﯾﺪه ﭘﯿﭽﯿﺪه اي اﺳﺖ ﮐﻪ از ﺗﻌﺎﻣﻞ ﻋﻮاﻣﻞ ﻣﺨﺘﻠﻒ زﯾﺴﺘﯽ، رواﻧﯽ،  اﺟﺘﻤﺎﻋﯽ و ﻓﺮﻫﻨﮕﯽ و ﻣﻌﻨﻮي ﺣﺎﺻﻞ ﻣﯽ ﺷﻮد .   ﺧﻮدﮐﺸﯽ ﺣﺎﺻﻞ دردی عمیق، ﻧﻮﻣﯿﺪي و ﯾﺎس اﺳﺖ و ﻏﻠﺒﻪ درد، ﺗﺮس و ﻧﺎاﻣﯿﺪي را ﺑﺮ اﻣﯿﺪ ﻧﺸﺎن ﻣﯽ دﻫﺪ.   در واﻗﻊ ﺧﻮدﮐﺸﯽ را ﻣﯽ ﺗﻮان ﻧﻮﻋﯽ ﻣﻘﺎﺑﻠﻪ ﯾﺎ رﻓﺘﺎر ﻣﻘﺎﺑﻠﻪ اي ﻓﺮض ﮐﺮد ﮐﻪ ﺗﺤﺖ دو ﺷﺮاﯾﻂ اﺗﻔﺎق ﻣﯽ اﻓﺘﺪ : اﻟﻒ)  درد ﺟﺴﻤﯽ ﯾﺎ رواﻧﯽ ﮐﻪ ﻏﯿﺮﻗﺎﺑﻞ ﺗﺤﻤﻞ و ﺗﻨﺶ آور ﺗﺠﺮﺑﻪ ﻣﯽ ﺷﻮد  ب)  ﻣﻮﻗﻌﯿﺖ دردﻧﺎﮐﯽ ﮐﻪ ﻣﻮﺟﺐ اﯾﻦ درد و رﻧﺞ ﺷﺪه، ﺗﻤﺎم ﻧﺸﺪﻧﯽ و ﻏﯿﺮﻗﺎﺑﻞ ﺗﻐﯿﯿﺮ ادراك ﻣﯽ ﺷﻮد . در ﭼﻨﯿﻦ ﺷﺮاﯾﻂ ﺧﻮدﮐﺸﯽ ﻧﻮﻋﯽ ﺣﻞ ﻣﺴﺎﻟﻪ- اﻟﺒﺘﻪ ﯾﮏ ﺣﻞ ﻣﺴﺎﻟﻪ ﻧﺎﺳﺎﻟﻢ- ﺑﺮاي ﻣﻘﺎﺑﻠﻪ ﺑﺎ ﻣﻮﻗﻌﯿﺖ دردﻧﺎﮐﯽ اﺳﺖ ﮐﻪ ﻏﯿﺮﻗﺎﺑﻞ ﺗﻐﯿﯿﺮ ادراك ﻣﯽ ﺷﻮد.   </vt:lpstr>
      <vt:lpstr>PowerPoint Presentation</vt:lpstr>
      <vt:lpstr>ﻋﻮاﻣﻠﯽ ﻫﺴﺘﻨﺪ ﮐﻪ ﺧﻄﺮ اﻗﺪام ﺑﻪ ﺧﻮدﮐﺸﯽ را اﻓﺰاﯾﺶ ﻣﯽ دﻫﻨﺪ. وﺟﻮد ﯾﮏ ﯾﺎ ﭼﻨﺪ ﻋﺎﻣﻞ ﺧﻄﺮ ، احتمال ﺧﻮدﮐﺸﯽ را اﻓﺰاﯾﺶ ﻣﯽ دﻫﺪ وﻟﯽ ﻟﺰوﻣﺎ ﺧﻮدﮐﺸﯽ را ﭘﯿﺶ ﺑﯿﻨﯽ ﻧﻤﯽ ﮐﻨﺪ . اﮔﺮﭼﻪ ﻫﻤﻪ ﻋﻮاﻣﻞ ﺧﻄﺮ ﻗﺪرت ﭘﯿﺶ ﺑﯿﻨﯽ ﮐﻨﻨﺪﮔﯽ ﯾﮑﺴﺎﻧﯽ ﻧﺪارﻧﺪ. وﻟﯽ ﺑﻪ ﻋﻨﻮان ﯾﮏ اﺻﻞ ﮐﻠﯽ ﻫﺮ ﭼﻪ ﺗﻌﺪاد ﻋﻮاﻣﻞ ﺧﻄﺮ ﺑﯿﺸﺘﺮ ﺑﺎﺷﺪ اﺣﺘﻤاﻞ ﺧﻮدﮐﺸﯽ ﻧﯿﺰ اﻓﺰاﯾﺶ ﻣﯽ ﯾﺎﺑﺪ   </vt:lpstr>
      <vt:lpstr> اﻟﻒ) ﻋﻮاﻣﻞ ﺟﻤﻌﯿﺖ ﺷﻨﺎﺧﺘﯽ      1) ﺳﻦ :  ﻣﻌﻤﻮﻻ ﻧﺮخ ﺧﻮدﮐﺸﯽ ﺑﺎ اﻓﺰاﯾﺶ ﺳﻦ اﻓﺰاﯾﺶ ﻣﯽ ﯾﺎﺑﺪ .ﺑﻄﻮر ﮐﻠﯽ ﺳﻪ دوره ﺳﻨﯽ ﺑﺎ ﺧﻄﺮ ﺑﺎﻻي ﺧﻮدﮐﺸﯽ ﻫﻤﺮاه اﺳﺖ :    اواخر نوجوانی و اوایل جوانی(15 اله 24 سالگی). میانسالی . سالمندی(65 سال به بالا).  2) ﺟﻨﺴﯿﺖ :  ﺧﻄﺮ ﺧﻮدﮐﺸﯽ در ﻣﺮدان ﺑﯿﺸﺘﺮ از زﻧﺎن اﺳﺖ .زﻧﺎن ﺑﯿﺸﺘﺮ از ﻣﺮدان اﺣﺘﻤﺎل دارد اﻗﺪام ﺑﻪ ﺧﻮدﮐﺸﯽ ﮐﻨﻨﺪ. مرگ و میر ناشی از خودکشی در مردان 4 برابر بیشتر از زنان است.  اﯾﻦ ﺗﻔﺎوت ﻧﺎﺷﯽ از آن اﺳﺖ ﮐﻪ ﻣﺮدان از روش ﻫﺎﯾﯽ ﺑﺮاي ﺧﻮدﮐﺸﯽ اﺳﺘﻔﺎده ﻣﯽ ﮐﻨﻨﺪ ﮐﻪ ﺷﺎﻧﺲ ﻧﺠﺎت در آن ﺑﺴﯿﺎر ﮐﻢ اﺳﺖ و ﯾﺎ وﺟﻮد ﻧﺪارد ﻣﺜﻞ ﺷﻠﯿﮏ ﺑﺎ اﺳﻠﺤﻪ ﯾﺎ ﺣﻠﻖ آوﯾﺰ ﮐﺮدن .    </vt:lpstr>
      <vt:lpstr>PowerPoint Presentation</vt:lpstr>
      <vt:lpstr>PowerPoint Presentation</vt:lpstr>
      <vt:lpstr> ﻋﻮاﻣﻞ ﻣﺤﺎﻓﻆ ﻋﻮاﻣﻠﯽ ﻫﺴﺘﻨﺪ ﮐﻪ ﺧﻄﺮ ﺧﻮدﮐﺸﯽ را ﮐﺎﻫﺶ ﻣﯽ دﻫﻨﺪ .اﻟﺒﺘﻪ ذﮐﺮ اﯾﻦ ﻧﮑﺘﻪ ﻻزم اﺳﺖ ﮐﻪ وﺟﻮد ﻋﻮاﻣﻞ ﻣﺤﺎﻓﻆ ﺗﻀﻤﯿﻦ ﻧﻤﯽ ﮐﻨﺪ ﮐﻪ ﻓﺮد دﺳﺖ ﺑﻪ ﺧﻮدﮐﺸﯽ ﻧﻤﯽ زﻧﺪ وﻟﯽ ﻫﺮ ﭼﻘﺪر ﺗﻌﺪاد اﯾﻦ ﻋﻮاﻣﻞ ﺑﯿﺸﺘﺮ ﺑﺎﺷﺪ ﺗﺎب آوري ﻓﺮد  در ﻣﻮاﺟﻬﻪ ﺑﺎ اﺳﺘﺮس و ﻧﺎﻣﻼﯾﻤﺎت زﻧﺪﮔﯽ ﺑﯿﺸﺘﺮﺧﻮاﻫﺪ ﺑﻮد.</vt:lpstr>
      <vt:lpstr>اﻟﻒ)ﻋﻮاﻣﻞ ﻣﺤﺎﻓﻆ ﻓﺮدي :   ﺣﺲ ﺗﻮان ﻣﻨﺪي  ﻣﻬﺎرت ﻫﺎي ﺑﯿﻦ ﻓﺮدي ﻣﻮﺛﺮ  ﻣﻬﺎرت ﺣﻞ ﻣﺴﺎﻟﻪ ﻣﻨﻄﻘﯽ    ﻣﻬﺎرت ﻣﻘﺎﺑﻠﻪ ﺳﺎﻟﻢ و ﻣﻮﺛﺮ ﺑﺎ ﻣﺸﮑﻼت زﻧﺪﮔﯽ  ﺧﻮش ﺑﯿﻨﯽ و اﻣﯿﺪ ﺑﻪ آﯾﻨﺪه و وﺟﻮد ﺣﺲ ﻫﺪﻓﻤﻨﺪي    وﺟﻮد واﺑﺴﺘﮕﯽ ﻫﺎي ﻣﺬﻫﺒﯽ       ب)  ﻋﻮاﻣﻞ ﻣﺤﺎﻓﻆ ﺧﺎﻧﻮادﮔﯽ:   ﺣﺲ ﻣﺴﺌﻮﻟﯿﺖ ﻧﺴﺒﺖ ﺑﻪ ﺧﺎﻧﻮاده  رواﺑﻂ ﺧﺎﻧﻮادﮔﯽ ﮔﺮم و ﻣﺜﺒﺖ  ﺑﺮﺧﻮرداري از ﺣﻤﺎﯾﺖ ﺧﺎﻧﻮادﮔﯽ     ج) ﻋﻮاﻣﻞ ﻣﺤﺎﻓﻆ اﺟﺘﻤﺎﻋﯽ وﺟﻮد ﺷﺒﮑﻪ ﺣﻤﺎﯾﺖ اﺟﺘﻤﺎﻋﯽ ﻗﻮي( دوﺳﺘﺎن ، ﻫﻤﮑﺎران و...) درﮔﯿﺮي و ﻣﺸﺎرﮐﺖ در اﺟﺘﻤﺎع  زﻧﺪﮔﯽ اﺟﺘﻤﺎﻋﯽ رﺿﺎﯾﺖ ﺑﺨﺶ  ﻣﺤﯿﻂ ﮐﺎري ﺣﻤﺎﯾﺘﯽ و رﺿﺎﯾﺖ ﺑﺨﺶ دﺳﺘﺮﺳﯽ ﺑﻪ ﺧﺪﻣﺎت ﺑﻬﺪاﺷﺖ روان </vt:lpstr>
      <vt:lpstr>ﺑﻪ دﻟﯿﻞ ﺷﯿﻮع ﺑﺎﻻي ﺧﻮدﮐﺸﯽ در  ﺑﯿﻤﺎران روان ﭘﺰﺷﮑﯽ، ﻫﻤﻪ ﮐﺎرﮐﻨﺎن ﻧﻈﺎم ﻣﺮاﻗﺒﺖ ﺑﻬﺪاﺷﺘﯽ اوﻟﯿﻪ ﺻﺮﻓﻨﻈﺮ از ﺗﺨﺼﺺ ﺷﺎن ﺑﺎﯾﺪ ﻗﺎدر ﺑﻪ ارزﯾﺎﺑﯽ ﺧﻮدﮐﺸﯽ و ﻃﺮاﺣﯽ ﺑﺮﻧﺎﻣﻪ ﻣﺪﯾﺮﯾﺖ آن  ﺑﺎﺷﻨﺪ . ﻏﺮﺑﺎﻟﮕﺮي، ارزﯾﺎﺑﯽ و ﻣﺪﯾﺮﯾﺖ ﺧﻮدﮐﺸﯽ ﺑﺎﯾﺪ در ﻫﻤﻪ ﻧﻘﺎط ورود ﺑﻪ ﺳﯿﺴﺘﻢ ﻣﺮاﻗﺒﺖ ﺑﻬﺪاﺷﺘﯽ اوﻟﯿﻪ ﺑﻪ ﺻﻮرت روﺗﯿﻦ اﻧﺠﺎم ﺷﻮد و ﻟﺬا ﮐﺎرﮐﻨﺎن ﺑﺎﯾﺪ آﻣﻮزش ﻫﺎي ﮐﺎﻓﯽ در اﯾﻦ زﻣﯿﻨﻪ را درﯾﺎﻓﺖ ﮐﻨﻨﺪ .  </vt:lpstr>
      <vt:lpstr>PowerPoint Presentation</vt:lpstr>
      <vt:lpstr>PowerPoint Presentation</vt:lpstr>
      <vt:lpstr> ﻣﺪﯾﺮﯾﺖ اﻓﮑﺎر  ﺧﻮدﮐﺸﯽ ﯾﺎ ﻋﻼﺋﻢ ﻣﺮﺗﺒﻂ ﻣﺎﻧﻨﺪ اﻓﺴﺮدﮔﯽ ﺑﺎﯾﺪ ﮐﻮﺗﺎه ﻣﺪت و ﻣﺒﺘﻨﯽ ﺑﺮ روﯾﮑﺮدﻫﺎي ﺣﻞ ﻣﺴﺎﻟﻪ ﺑﺎﺷﺪ و ﻋﻼوه ﺑﺮ آن، اﻫﺪاف درﻣﺎن، ﺑﺎﯾﺪ ﻫﻢ ﻣﺘﻤﺮﮐﺰ ﺑﺮ  ﺧﻮدﮐﺸﯽ (اﻓﮑﺎر ﺧﻮدﮐﺸﯽ و اﻗﺪام ﺑﻪ ﺧﻮدﮐﺸﯽ) وﻫﻢ ﻋﻮاﻣﻞ ﺳﻬﯿﻢ در آن (ﻓﺴﺮدﮔﯽ، ﻧﺎ اﻣﯿﺪي و ﺧﺸﻢ) ﺑﺎﺷﺪ. در اﯾﻦ راﻫﻨﻤﺎ، از روﯾﮑﺮد ﺷﻨﺎﺧﺘﯽ رﻓﺘﺎري ﺑﺮاي ﻣﻘﺎﺑﻠﻪ ﺑﺎ اﻓﮑﺎر ﺧﻮدﮐﺸﯽ اﺳﺘﻔﺎده ﺷﺪه اﺳﺖ ﮐﻪ ﯾﮑﯽ از ﻣﻮﺛﺮﺗﺮﯾﻦ روﯾﮑﺮد ﻫﺎ ﺑﺮاي ﻣﺪﯾﺮﯾﺖ ﺧﻮدﮐﺸﯽ اﺳﺖ. ازآﻧﺠﺎﯾﯽ ﮐﻪ ﺧﻮدﮐﺸﯽ، ﻏﺎﻟﺒﺎ ﯾﮏ ﺷﯿﻮه ﻣﻘﺎﺑﻠﻪ ﺑﺎ رﻧﺞ و درد ﻫﯿﺠﺎﻧﯽ  می ﺑﺎﺷﺪ، دو راﻫﺒﺮد اﺳﺎﺳﯽ اﯾﻦ روﯾﮑﺮد، ﮐﺎﻫﺶ درد ﻣﺮاﺟﻊ ﺑﺎ اﺳﺘﻔﺎده از ﺗﮑﻨﯿﮏ ﻫﺎي رﻓﺘﺎري و اﻓﺰاﯾﺶ ﻇﺮﻓیت ﻤﻘﺎﺑﻠﻪ اي وي از ﻃﺮﯾﻖ ﺗﮑﻨﯿﮏ ﻫﺎي ﺷﻨﺎﺧﺘﯽ و آﻣﻮزش ﻣﻬﺎرت ﺣﻞ ﻣﺴﺎﻟﻪ اﺳﺖ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اﻫﺪاف:    1) آﻣﻮزش رواﻧﯽ در ﻣﻮرد ﺧﻮدﮐﺸﯽ  2) آﻣﻮزش ﺗﮑﻨﯿﮏ ﻫﺎي ﮐﺎﻫﺶ رﻧﺞ رواﻧﯽ ﺑﯿﻤﺎر.     وﺳﺎﯾﻞ ﻣﻮرد ﻧﯿﺎز:     1)ﻃﺮح اﻣﻨﯿﺖ  2)راﻫﻨﻤﺎي ﻣﺪاﺧﻠﻪ ﻣﺨﺘﺼﺮ ﺑﺮاي ﺧﻮدﮐﺸﯽ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اﻫﺪاف:    1) ﺷﻨﺎﺳﺎﯾﯽ ﺑﺎورﻫﺎي ﻏﻠﻂ ﭘﺸﺖ اﻓﮑﺎر ﺧﻮدﮐﺸﯽ   2)  اﺻﻼح ﺑﺎورﻫﺎي ﻏﻠﻂ ﻣﺮﺗﺒﻂ ﺑﺎ ﺧﻮدﮐﺸﯽ  3) آﻣﻮزش ﻣﻬﺎرت ﺣﻞ ﻣﺴﺎﻟﻪ       وﺳﺎﯾﻞ ﻣﻮرد ﻧﯿﺎز:    1) ﻃﺮح اﻣﻨﯿﺖ 2) راﻫﻨﻤﺎي ﻣﺪاﺧﻠﻪ ﻣﺨﺘﺼﺮ ﺑﺮاي ﺧﻮدﮐﺸﯽ  3) راﻫﻨﻤﺎي ﻣﺪاﺧﻠﻪ ﻣﺨﺘﺼﺮ ﺑﺮاي اﻓﺴﺮدﮔﯽ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اﻫﺪاف:   1) آﻣﻮزش ﺧﺎﻧﻮاده در ﻣﻮرد ﻋﻮاﻣﻞ ﺧﻄﺮ و ﻣﺤﺎﻓﻆ  خودکشی 2) آﻣﻮزش ﺧﺎﻧﻮاده در ﻣﻮرد ﻋﻮاﻣﻞ ﻫﺸﺪاردﻫﻨﺪه ﺧﻮدﮐﺸﯽ  3) آﻣﻮزش ﺧﺎﻧﻮاده در ﻣﻮرد ﺷﯿﻮه ﻫﺎي ﻣﻘﺎﺑﻠﻪ ﺑﺎ ﺧﻮدﮐﺸﯽ ﺑﯿﻤﺎر      وﺳﺎﯾﻞ ﻣﻮرد ﻧﯿﺎز:    1) راﻫﻨﻤﺎي ﻣﺪاﺧﻠﻪ ﻣﺨﺘﺼﺮ ﺑﺮاي ﺧﻮدﮐﺸﯽ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pz</dc:creator>
  <cp:lastModifiedBy>Morteza Hasanpour</cp:lastModifiedBy>
  <cp:revision>231</cp:revision>
  <dcterms:created xsi:type="dcterms:W3CDTF">2018-09-16T14:24:07Z</dcterms:created>
  <dcterms:modified xsi:type="dcterms:W3CDTF">2020-11-17T07:30:57Z</dcterms:modified>
</cp:coreProperties>
</file>